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3" r:id="rId1"/>
  </p:sldMasterIdLst>
  <p:notesMasterIdLst>
    <p:notesMasterId r:id="rId33"/>
  </p:notesMasterIdLst>
  <p:sldIdLst>
    <p:sldId id="256" r:id="rId2"/>
    <p:sldId id="257" r:id="rId3"/>
    <p:sldId id="258" r:id="rId4"/>
    <p:sldId id="274" r:id="rId5"/>
    <p:sldId id="259" r:id="rId6"/>
    <p:sldId id="275" r:id="rId7"/>
    <p:sldId id="260" r:id="rId8"/>
    <p:sldId id="276" r:id="rId9"/>
    <p:sldId id="261" r:id="rId10"/>
    <p:sldId id="306" r:id="rId11"/>
    <p:sldId id="308" r:id="rId12"/>
    <p:sldId id="309" r:id="rId13"/>
    <p:sldId id="277" r:id="rId14"/>
    <p:sldId id="263" r:id="rId15"/>
    <p:sldId id="264" r:id="rId16"/>
    <p:sldId id="278" r:id="rId17"/>
    <p:sldId id="265" r:id="rId18"/>
    <p:sldId id="279" r:id="rId19"/>
    <p:sldId id="266" r:id="rId20"/>
    <p:sldId id="267" r:id="rId21"/>
    <p:sldId id="282" r:id="rId22"/>
    <p:sldId id="283" r:id="rId23"/>
    <p:sldId id="301" r:id="rId24"/>
    <p:sldId id="302" r:id="rId25"/>
    <p:sldId id="280" r:id="rId26"/>
    <p:sldId id="268" r:id="rId27"/>
    <p:sldId id="269" r:id="rId28"/>
    <p:sldId id="270" r:id="rId29"/>
    <p:sldId id="281" r:id="rId30"/>
    <p:sldId id="303" r:id="rId31"/>
    <p:sldId id="27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3535"/>
    <a:srgbClr val="B7D7E1"/>
    <a:srgbClr val="773C0F"/>
    <a:srgbClr val="F3ECD9"/>
    <a:srgbClr val="FF9999"/>
    <a:srgbClr val="FF99FF"/>
    <a:srgbClr val="E8E44E"/>
    <a:srgbClr val="BCF53D"/>
    <a:srgbClr val="FFCCF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7" autoAdjust="0"/>
    <p:restoredTop sz="96353" autoAdjust="0"/>
  </p:normalViewPr>
  <p:slideViewPr>
    <p:cSldViewPr snapToGrid="0">
      <p:cViewPr varScale="1">
        <p:scale>
          <a:sx n="116" d="100"/>
          <a:sy n="116" d="100"/>
        </p:scale>
        <p:origin x="-144" y="-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530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5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시장조사를 한 후에 장점과 단점을 나열해 보았습니다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장점으로는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첫 번째</a:t>
            </a:r>
            <a:r>
              <a:rPr lang="en-US" altLang="ko-KR" dirty="0"/>
              <a:t>,</a:t>
            </a:r>
            <a:r>
              <a:rPr lang="ko-KR" altLang="en-US" baseline="0" dirty="0"/>
              <a:t> 지도를</a:t>
            </a:r>
            <a:r>
              <a:rPr lang="ko-KR" altLang="en-US" dirty="0"/>
              <a:t> 이용하여 한눈에 볼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 GPS</a:t>
            </a:r>
            <a:r>
              <a:rPr lang="ko-KR" altLang="en-US" dirty="0"/>
              <a:t>를 사용하여 사용자 주변의 대피소가 어디에 있는지 알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설치의 번거로움을 최소화하기 위하여 웹을 이용하였습니다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인터넷</a:t>
            </a:r>
            <a:r>
              <a:rPr lang="ko-KR" altLang="en-US" baseline="0" dirty="0"/>
              <a:t> 접속한 가능한 곳이라면 어디에서든지 저희의 사이트에 접속할 수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단점은 국가에서 대피소에 대한 모든 자료를 얻어와야 하지만 신청이 부결되어 자료를 제공받을 수 없었습니다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공공데이터포털에서 제공하는 제한적인 데이터로 서비스를 제공해야 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시장조사를 한 후에 장점과 단점을 나열해 보았습니다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장점으로는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첫 번째</a:t>
            </a:r>
            <a:r>
              <a:rPr lang="en-US" altLang="ko-KR" dirty="0"/>
              <a:t>,</a:t>
            </a:r>
            <a:r>
              <a:rPr lang="ko-KR" altLang="en-US" baseline="0" dirty="0"/>
              <a:t> 지도를</a:t>
            </a:r>
            <a:r>
              <a:rPr lang="ko-KR" altLang="en-US" dirty="0"/>
              <a:t> 이용하여 한눈에 볼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 GPS</a:t>
            </a:r>
            <a:r>
              <a:rPr lang="ko-KR" altLang="en-US" dirty="0"/>
              <a:t>를 사용하여 사용자 주변의 대피소가 어디에 있는지 알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설치의 번거로움을 최소화하기 위하여 웹을 이용하였습니다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인터넷</a:t>
            </a:r>
            <a:r>
              <a:rPr lang="ko-KR" altLang="en-US" baseline="0" dirty="0"/>
              <a:t> 접속한 가능한 곳이라면 어디에서든지 저희의 사이트에 접속할 수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단점은 국가에서 대피소에 대한 모든 자료를 얻어와야 하지만 신청이 부결되어 자료를 제공받을 수 없었습니다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공공데이터포털에서 제공하는 제한적인 데이터로 서비스를 제공해야 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시장조사를 한 후에 장점과 단점을 나열해 보았습니다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장점으로는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첫 번째</a:t>
            </a:r>
            <a:r>
              <a:rPr lang="en-US" altLang="ko-KR" dirty="0"/>
              <a:t>,</a:t>
            </a:r>
            <a:r>
              <a:rPr lang="ko-KR" altLang="en-US" baseline="0" dirty="0"/>
              <a:t> 지도를</a:t>
            </a:r>
            <a:r>
              <a:rPr lang="ko-KR" altLang="en-US" dirty="0"/>
              <a:t> 이용하여 한눈에 볼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 GPS</a:t>
            </a:r>
            <a:r>
              <a:rPr lang="ko-KR" altLang="en-US" dirty="0"/>
              <a:t>를 사용하여 사용자 주변의 대피소가 어디에 있는지 알 수 있게 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설치의 번거로움을 최소화하기 위하여 웹을 이용하였습니다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인터넷</a:t>
            </a:r>
            <a:r>
              <a:rPr lang="ko-KR" altLang="en-US" baseline="0" dirty="0"/>
              <a:t> 접속한 가능한 곳이라면 어디에서든지 저희의 사이트에 접속할 수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단점은 국가에서 대피소에 대한 모든 자료를 얻어와야 하지만 신청이 부결되어 자료를 제공받을 수 없었습니다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공공데이터포털에서 제공하는 제한적인 데이터로 서비스를 제공해야 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 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16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개발언어로는 </a:t>
            </a:r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HTML, CSS, JS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자바를 이용하였습니다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 err="1"/>
              <a:t>파이썬은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빅데이터를</a:t>
            </a:r>
            <a:r>
              <a:rPr lang="ko-KR" altLang="en-US" baseline="0" dirty="0"/>
              <a:t> 처리 및 가공할 때 사용하였고</a:t>
            </a:r>
            <a:endParaRPr lang="en-US" altLang="ko-KR" baseline="0" dirty="0"/>
          </a:p>
          <a:p>
            <a:pPr>
              <a:defRPr/>
            </a:pPr>
            <a:r>
              <a:rPr lang="en-US" altLang="ko-KR" baseline="0" dirty="0"/>
              <a:t>HTML, CSS, JS, </a:t>
            </a:r>
            <a:r>
              <a:rPr lang="ko-KR" altLang="en-US" baseline="0" dirty="0"/>
              <a:t>자바는 웹을 만들 때 사용하였습니다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개발환경으로는 </a:t>
            </a:r>
            <a:r>
              <a:rPr lang="en-US" altLang="ko-KR" dirty="0"/>
              <a:t>MySQL</a:t>
            </a:r>
            <a:r>
              <a:rPr lang="ko-KR" altLang="en-US" dirty="0"/>
              <a:t>로 데이터베이스를 구축하였고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en-US" altLang="ko-KR" dirty="0" err="1"/>
              <a:t>Spyder</a:t>
            </a:r>
            <a:r>
              <a:rPr lang="ko-KR" altLang="en-US" dirty="0"/>
              <a:t>로 </a:t>
            </a:r>
            <a:r>
              <a:rPr lang="ko-KR" altLang="en-US" dirty="0" err="1"/>
              <a:t>빅데이터</a:t>
            </a:r>
            <a:r>
              <a:rPr lang="ko-KR" altLang="en-US" dirty="0"/>
              <a:t> 처리 및 가공을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en-US" altLang="ko-KR" dirty="0" err="1"/>
              <a:t>CentOS</a:t>
            </a:r>
            <a:r>
              <a:rPr lang="ko-KR" altLang="en-US" dirty="0"/>
              <a:t>를 이용한 </a:t>
            </a:r>
            <a:r>
              <a:rPr lang="ko-KR" altLang="en-US" dirty="0" err="1"/>
              <a:t>리눅스</a:t>
            </a:r>
            <a:r>
              <a:rPr lang="ko-KR" altLang="en-US" dirty="0"/>
              <a:t> 환경에서 </a:t>
            </a:r>
            <a:r>
              <a:rPr lang="en-US" altLang="ko-KR" dirty="0"/>
              <a:t>Apache</a:t>
            </a:r>
            <a:r>
              <a:rPr lang="en-US" altLang="ko-KR" baseline="0" dirty="0"/>
              <a:t> Tomcat</a:t>
            </a:r>
            <a:r>
              <a:rPr lang="ko-KR" altLang="en-US" baseline="0" dirty="0"/>
              <a:t>으로 서버를 구축하였고</a:t>
            </a:r>
            <a:r>
              <a:rPr lang="en-US" altLang="ko-KR" baseline="0" dirty="0"/>
              <a:t>,</a:t>
            </a:r>
          </a:p>
          <a:p>
            <a:pPr>
              <a:defRPr/>
            </a:pPr>
            <a:r>
              <a:rPr lang="en-US" altLang="ko-KR" baseline="0" dirty="0"/>
              <a:t>eclipse</a:t>
            </a:r>
            <a:r>
              <a:rPr lang="ko-KR" altLang="en-US" baseline="0" dirty="0"/>
              <a:t>을 이용하여 웹을 만들었습니다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8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프로젝트 일정은 이렇습니다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</a:t>
            </a:r>
            <a:r>
              <a:rPr lang="ko-KR" altLang="en-US" baseline="0" dirty="0"/>
              <a:t> 분석단계에서는</a:t>
            </a:r>
            <a:r>
              <a:rPr lang="ko-KR" altLang="en-US" dirty="0"/>
              <a:t> 팀원들이 모두 모여 주제를 의논한 결과 재난대피소서비스로 결정하였습니다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설계단계에서는 프로젝트의 전체적인 레이아웃을 구상하고 스토리보드를 작성하였습니다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구현단계에서는 팀원들이 각자의 역할에서 최선을 다하여 웹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데이터베이스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빅데이터</a:t>
            </a:r>
            <a:r>
              <a:rPr lang="ko-KR" altLang="en-US" baseline="0" dirty="0"/>
              <a:t> 전처리 과정을 마쳤습니다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/>
              <a:t>검수단계에서는 팀원들이 다른 팀원들의 결과물을 보고 의견을 조율하면서 프로젝트의 완성도를 </a:t>
            </a:r>
            <a:r>
              <a:rPr lang="ko-KR" altLang="en-US" baseline="0" dirty="0" err="1"/>
              <a:t>높혔습니다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/>
              <a:t>마지막으로 완료단계에서는 마지막으로 프로젝트를 테스트하고 완성된 프로젝트를 서버에 올려서 프로젝트를 완료 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3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요구사항 정의서 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메인 페이지에 부트스트랩 삽입과 </a:t>
            </a: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dirty="0" err="1"/>
              <a:t>정진솔이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각종 자료조사와 재난발생시 행동요령 절차 이미지 삽입은 </a:t>
            </a:r>
            <a:r>
              <a:rPr lang="ko-KR" altLang="en-US" dirty="0" err="1"/>
              <a:t>김예린이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지도 페이지와 데이터베이스 및 서버 구축은 </a:t>
            </a:r>
            <a:r>
              <a:rPr lang="ko-KR" altLang="en-US" dirty="0" err="1"/>
              <a:t>최현종이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빅데이터 처리 및 가공은 </a:t>
            </a:r>
            <a:r>
              <a:rPr lang="ko-KR" altLang="en-US" dirty="0" err="1"/>
              <a:t>백재인이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!</a:t>
            </a:r>
          </a:p>
          <a:p>
            <a:pPr lvl="0">
              <a:defRPr/>
            </a:pPr>
            <a:r>
              <a:rPr lang="ko-KR" altLang="en-US" dirty="0"/>
              <a:t>저희의 프로젝트명은 </a:t>
            </a:r>
            <a:r>
              <a:rPr lang="en-US" altLang="ko-KR" dirty="0" err="1"/>
              <a:t>DShelS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 err="1"/>
              <a:t>DShelS</a:t>
            </a:r>
            <a:r>
              <a:rPr lang="ko-KR" altLang="en-US" dirty="0"/>
              <a:t>란 </a:t>
            </a:r>
            <a:r>
              <a:rPr lang="en-US" altLang="ko-KR" dirty="0" err="1"/>
              <a:t>Diaster</a:t>
            </a:r>
            <a:r>
              <a:rPr lang="en-US" altLang="ko-KR" dirty="0"/>
              <a:t> Shelter </a:t>
            </a:r>
            <a:r>
              <a:rPr lang="en-US" altLang="ko-KR" dirty="0" err="1"/>
              <a:t>Serivce</a:t>
            </a:r>
            <a:r>
              <a:rPr lang="ko-KR" altLang="en-US" dirty="0"/>
              <a:t>의 약자로써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 err="1"/>
              <a:t>재난대피소서비스</a:t>
            </a:r>
            <a:r>
              <a:rPr lang="ko-KR" altLang="en-US" dirty="0"/>
              <a:t> 라는 뜻입니다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저희는 </a:t>
            </a:r>
            <a:r>
              <a:rPr lang="en-US" altLang="ko-KR" dirty="0"/>
              <a:t>MVC2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패턴을 이용하여 페이지를 제작하였습니다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en-US" altLang="ko-KR" dirty="0"/>
              <a:t>MVC2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패턴에 대해서 간단히 </a:t>
            </a:r>
            <a:r>
              <a:rPr lang="ko-KR" altLang="en-US" baseline="0" dirty="0" err="1"/>
              <a:t>설명드리자면</a:t>
            </a:r>
            <a:endParaRPr lang="en-US" altLang="ko-KR" baseline="0" dirty="0"/>
          </a:p>
          <a:p>
            <a:pPr>
              <a:defRPr/>
            </a:pPr>
            <a:r>
              <a:rPr lang="ko-KR" altLang="en-US" baseline="0" dirty="0"/>
              <a:t>먼저 클라이언트의 요청을 컨트롤러인 </a:t>
            </a:r>
            <a:r>
              <a:rPr lang="ko-KR" altLang="en-US" baseline="0" dirty="0" err="1"/>
              <a:t>서블릿이</a:t>
            </a:r>
            <a:r>
              <a:rPr lang="ko-KR" altLang="en-US" baseline="0" dirty="0"/>
              <a:t> 처리 합니다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 err="1"/>
              <a:t>서블릿은</a:t>
            </a:r>
            <a:r>
              <a:rPr lang="ko-KR" altLang="en-US" baseline="0" dirty="0"/>
              <a:t> 요청에 대한 </a:t>
            </a:r>
            <a:r>
              <a:rPr lang="ko-KR" altLang="en-US" baseline="0" dirty="0" err="1"/>
              <a:t>로직처리를</a:t>
            </a:r>
            <a:r>
              <a:rPr lang="ko-KR" altLang="en-US" baseline="0" dirty="0"/>
              <a:t> 모델로 보냅니다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/>
              <a:t>모델은 데이터베이스를 거쳐 요청에 대한 결과를 다시 </a:t>
            </a:r>
            <a:r>
              <a:rPr lang="ko-KR" altLang="en-US" baseline="0" dirty="0" err="1"/>
              <a:t>서블릿으로</a:t>
            </a:r>
            <a:r>
              <a:rPr lang="ko-KR" altLang="en-US" baseline="0" dirty="0"/>
              <a:t> 보냅니다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baseline="0" dirty="0" err="1"/>
              <a:t>서블릿은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View</a:t>
            </a:r>
            <a:r>
              <a:rPr lang="ko-KR" altLang="en-US" baseline="0" dirty="0"/>
              <a:t>단인 </a:t>
            </a:r>
            <a:r>
              <a:rPr lang="en-US" altLang="ko-KR" baseline="0" dirty="0"/>
              <a:t>JSP</a:t>
            </a:r>
            <a:r>
              <a:rPr lang="ko-KR" altLang="en-US" baseline="0" dirty="0"/>
              <a:t>에게 결과를 보내 클라이언트에게 보여줍니다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저희의 데이터베이스 테이블입니다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테이블은 지진해일대피소</a:t>
            </a:r>
            <a:r>
              <a:rPr lang="en-US" altLang="ko-KR" dirty="0"/>
              <a:t>, </a:t>
            </a:r>
            <a:r>
              <a:rPr lang="ko-KR" altLang="en-US" dirty="0" err="1"/>
              <a:t>지진대피소</a:t>
            </a:r>
            <a:r>
              <a:rPr lang="en-US" altLang="ko-KR" dirty="0"/>
              <a:t>, </a:t>
            </a:r>
            <a:r>
              <a:rPr lang="ko-KR" altLang="en-US" dirty="0"/>
              <a:t>민방위대피소 </a:t>
            </a:r>
            <a:r>
              <a:rPr lang="en-US" altLang="ko-KR" dirty="0"/>
              <a:t>3</a:t>
            </a:r>
            <a:r>
              <a:rPr lang="ko-KR" altLang="en-US" dirty="0"/>
              <a:t>개의 테이블로 구성되어있으며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각 테이블의 </a:t>
            </a:r>
            <a:r>
              <a:rPr lang="ko-KR" altLang="en-US" dirty="0" err="1"/>
              <a:t>인덱스값을</a:t>
            </a:r>
            <a:r>
              <a:rPr lang="ko-KR" altLang="en-US" dirty="0"/>
              <a:t> </a:t>
            </a:r>
            <a:r>
              <a:rPr lang="ko-KR" altLang="en-US" dirty="0" err="1"/>
              <a:t>기본키로</a:t>
            </a:r>
            <a:r>
              <a:rPr lang="ko-KR" altLang="en-US" dirty="0"/>
              <a:t>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이것은 각 테이블의 </a:t>
            </a:r>
            <a:r>
              <a:rPr lang="ko-KR" altLang="en-US" dirty="0" err="1"/>
              <a:t>소스파일입니다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네 번째는 규모별 지진 발생 횟수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78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마지막으로 연도별 태풍 발생 횟수 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37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12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저희 프로젝트의 화면 구성은 매우 간단합니다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재난대피소</a:t>
            </a:r>
            <a:r>
              <a:rPr lang="ko-KR" altLang="en-US" dirty="0"/>
              <a:t> 서비스라는 큰 </a:t>
            </a:r>
            <a:r>
              <a:rPr lang="ko-KR" altLang="en-US" dirty="0" err="1"/>
              <a:t>틀안에서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메인 페이지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지도 페이지로 구성됩니다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메인 페이지에서는 행동요령</a:t>
            </a:r>
            <a:r>
              <a:rPr lang="en-US" altLang="ko-KR" dirty="0"/>
              <a:t>, </a:t>
            </a:r>
            <a:r>
              <a:rPr lang="ko-KR" altLang="en-US" dirty="0" err="1"/>
              <a:t>재난대피소</a:t>
            </a:r>
            <a:r>
              <a:rPr lang="ko-KR" altLang="en-US" dirty="0"/>
              <a:t> 찾기</a:t>
            </a:r>
            <a:r>
              <a:rPr lang="en-US" altLang="ko-KR" dirty="0"/>
              <a:t>, </a:t>
            </a:r>
            <a:r>
              <a:rPr lang="ko-KR" altLang="en-US" dirty="0" err="1"/>
              <a:t>발생현황</a:t>
            </a:r>
            <a:r>
              <a:rPr lang="ko-KR" altLang="en-US" dirty="0"/>
              <a:t> 버튼이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이 중</a:t>
            </a:r>
            <a:r>
              <a:rPr lang="en-US" altLang="ko-KR" dirty="0"/>
              <a:t>, </a:t>
            </a:r>
            <a:r>
              <a:rPr lang="ko-KR" altLang="en-US" dirty="0" err="1"/>
              <a:t>재난대피소</a:t>
            </a:r>
            <a:r>
              <a:rPr lang="ko-KR" altLang="en-US" dirty="0"/>
              <a:t> 찾기를 제외한 행동요령</a:t>
            </a:r>
            <a:r>
              <a:rPr lang="en-US" altLang="ko-KR" dirty="0"/>
              <a:t>, </a:t>
            </a:r>
            <a:r>
              <a:rPr lang="ko-KR" altLang="en-US" dirty="0"/>
              <a:t>태풍그래프</a:t>
            </a:r>
            <a:r>
              <a:rPr lang="en-US" altLang="ko-KR" dirty="0"/>
              <a:t>, </a:t>
            </a:r>
            <a:r>
              <a:rPr lang="ko-KR" altLang="en-US" dirty="0"/>
              <a:t>지진그래프를 클릭하면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클릭한 버튼에 맞는 시각화 자료를 보여주게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메인 페이지에서 </a:t>
            </a:r>
            <a:r>
              <a:rPr lang="ko-KR" altLang="en-US" dirty="0" err="1"/>
              <a:t>재난대피소</a:t>
            </a:r>
            <a:r>
              <a:rPr lang="ko-KR" altLang="en-US" dirty="0"/>
              <a:t> 찾기를 클릭할 경우 지도 페이지로 넘어오게 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지도 페이지에서는 대피소 카테고리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지역 카테고리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리스트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지도가 있습니다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r>
              <a:rPr lang="ko-KR" altLang="en-US" dirty="0"/>
              <a:t>대피소 카테고리와 지역 카테고리를 선택하면 아래쪽에 리스트와 함께 옆에 지도에 어디에 있는지 표시가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만든 프로젝트를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0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발표는 팀 소개</a:t>
            </a:r>
            <a:r>
              <a:rPr lang="en-US" altLang="ko-KR" dirty="0"/>
              <a:t>, </a:t>
            </a:r>
            <a:r>
              <a:rPr lang="ko-KR" altLang="en-US" dirty="0"/>
              <a:t>프로젝트 소개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프로젝트 개발환경</a:t>
            </a:r>
            <a:r>
              <a:rPr lang="en-US" altLang="ko-KR" dirty="0"/>
              <a:t>, </a:t>
            </a:r>
            <a:r>
              <a:rPr lang="ko-KR" altLang="en-US" dirty="0"/>
              <a:t>프로젝트 일정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시스템 구성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화면 구성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실제 프로젝트 구성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프로젝트 시연</a:t>
            </a:r>
            <a:r>
              <a:rPr lang="en-US" altLang="ko-KR" baseline="0" dirty="0"/>
              <a:t>, Q&amp;A </a:t>
            </a:r>
            <a:r>
              <a:rPr lang="ko-KR" altLang="en-US" baseline="0" dirty="0"/>
              <a:t>순서입니다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궁금한 점 있으면 질문해주시기 바랍니다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56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소개는 여기까지입니다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8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8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저희 팀원입니다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저는 </a:t>
            </a:r>
            <a:r>
              <a:rPr lang="ko-KR" altLang="en-US" dirty="0" err="1"/>
              <a:t>팀장으로써</a:t>
            </a:r>
            <a:r>
              <a:rPr lang="ko-KR" altLang="en-US" dirty="0"/>
              <a:t> 프로젝트 총괄 및 </a:t>
            </a:r>
            <a:r>
              <a:rPr lang="ko-KR" altLang="en-US" dirty="0" err="1"/>
              <a:t>백엔드쪽</a:t>
            </a:r>
            <a:r>
              <a:rPr lang="ko-KR" altLang="en-US" dirty="0"/>
              <a:t> 웹 개발을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ko-KR" altLang="en-US" dirty="0" err="1"/>
              <a:t>정진솔은</a:t>
            </a:r>
            <a:r>
              <a:rPr lang="ko-KR" altLang="en-US" dirty="0"/>
              <a:t> 프론트 쪽 웹 개발과 문서 작성을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 다음 </a:t>
            </a:r>
            <a:r>
              <a:rPr lang="ko-KR" altLang="en-US" dirty="0" err="1"/>
              <a:t>백재인은</a:t>
            </a:r>
            <a:r>
              <a:rPr lang="ko-KR" altLang="en-US" dirty="0"/>
              <a:t> 빅데이터 처리 가공과 문서 작성을 담당하였습니다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김예린은</a:t>
            </a:r>
            <a:r>
              <a:rPr lang="ko-KR" altLang="en-US" dirty="0"/>
              <a:t> 프론트 쪽 웹 개발과 자료 조사를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5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프로젝트 소개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먼저 이것은 저희의 로고입니다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앞에 보이는 자료는 저희 팀원이 재난관련 발생 횟수에 대한 </a:t>
            </a:r>
            <a:r>
              <a:rPr lang="ko-KR" altLang="en-US" dirty="0" err="1"/>
              <a:t>빅데이터를</a:t>
            </a:r>
            <a:r>
              <a:rPr lang="ko-KR" altLang="en-US" dirty="0"/>
              <a:t> 분석 처리하여 시각화한 자료입니다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이와 같이 재난의 발생횟수가 점점 늘어 간다는 것을 알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여러분들은 근처 재난대피소가 어디 있는지 아시나요</a:t>
            </a:r>
            <a:r>
              <a:rPr lang="en-US" altLang="ko-KR" dirty="0"/>
              <a:t>?</a:t>
            </a:r>
            <a:r>
              <a:rPr lang="ko-KR" altLang="en-US" dirty="0"/>
              <a:t> 제 지인 분들은 아무도 모르더군요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그래서 생각해낸</a:t>
            </a:r>
            <a:r>
              <a:rPr lang="ko-KR" altLang="en-US" baseline="0" dirty="0"/>
              <a:t> 것이 바로</a:t>
            </a:r>
            <a:r>
              <a:rPr lang="ko-KR" altLang="en-US" dirty="0"/>
              <a:t> 근처에 있는 재난 대피소 정보 제공 서비스입니다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조사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0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프로젝트를 진행하기 이전</a:t>
            </a:r>
            <a:r>
              <a:rPr lang="en-US" altLang="ko-KR" dirty="0"/>
              <a:t>,</a:t>
            </a:r>
            <a:r>
              <a:rPr lang="ko-KR" altLang="en-US" dirty="0"/>
              <a:t> 시장조사를 해보았습니다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재난안전포털이 있지만 각 시</a:t>
            </a:r>
            <a:r>
              <a:rPr lang="en-US" altLang="ko-KR" dirty="0"/>
              <a:t>,</a:t>
            </a:r>
            <a:r>
              <a:rPr lang="ko-KR" altLang="en-US" dirty="0"/>
              <a:t>군</a:t>
            </a:r>
            <a:r>
              <a:rPr lang="en-US" altLang="ko-KR" dirty="0"/>
              <a:t>,</a:t>
            </a:r>
            <a:r>
              <a:rPr lang="ko-KR" altLang="en-US" dirty="0"/>
              <a:t>구 마다 포털이 </a:t>
            </a:r>
            <a:r>
              <a:rPr lang="ko-KR" altLang="en-US" dirty="0" err="1"/>
              <a:t>따로있었습니다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그래서 저희는 이렇게 분산된 자료를 한 곳에 모아보면 어떨까 하고 생각하게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A0D-A134-4215-95AA-7D66F470D4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0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23BB-A607-4009-89D0-B4FC87D7CB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5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698F-E70B-48DF-A938-E7F8BED91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103E-0211-4B1D-807E-6C8FA292B2C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>
                    <a:tint val="75000"/>
                  </a:prstClr>
                </a:solidFill>
              </a:rPr>
              <a:t>DShelS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148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03E3-106F-4E89-BDFA-0C4528A12F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4EF1-6251-45D9-B14E-3D57326C6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F48B-2919-4098-B284-CB010956968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2D48-79B2-4CC8-A0F7-AEA920B6654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9234-9436-4142-A2C9-4C65AD132A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0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294AD-E299-4176-8FEA-7D2252A6C19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0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B35-F597-420E-95D8-A4B90A2F83B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9FEF-8A61-4467-92A0-257D211684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fe.paju.go.kr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://www.safekorea.go.kr" TargetMode="Externa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0" y="3238500"/>
            <a:ext cx="5318124" cy="3619500"/>
            <a:chOff x="0" y="3238500"/>
            <a:chExt cx="5318124" cy="3619500"/>
          </a:xfrm>
        </p:grpSpPr>
        <p:sp>
          <p:nvSpPr>
            <p:cNvPr id="15" name="자유형 14"/>
            <p:cNvSpPr/>
            <p:nvPr/>
          </p:nvSpPr>
          <p:spPr>
            <a:xfrm>
              <a:off x="2457449" y="3238500"/>
              <a:ext cx="2860675" cy="3619500"/>
            </a:xfrm>
            <a:custGeom>
              <a:avLst/>
              <a:gdLst>
                <a:gd name="connsiteX0" fmla="*/ 3609975 w 3609975"/>
                <a:gd name="connsiteY0" fmla="*/ 19050 h 3619500"/>
                <a:gd name="connsiteX1" fmla="*/ 2876550 w 3609975"/>
                <a:gd name="connsiteY1" fmla="*/ 3619500 h 3619500"/>
                <a:gd name="connsiteX2" fmla="*/ 0 w 3609975"/>
                <a:gd name="connsiteY2" fmla="*/ 3619500 h 3619500"/>
                <a:gd name="connsiteX3" fmla="*/ 9525 w 3609975"/>
                <a:gd name="connsiteY3" fmla="*/ 0 h 3619500"/>
                <a:gd name="connsiteX4" fmla="*/ 3609975 w 3609975"/>
                <a:gd name="connsiteY4" fmla="*/ 19050 h 3619500"/>
                <a:gd name="connsiteX0" fmla="*/ 2860675 w 2876550"/>
                <a:gd name="connsiteY0" fmla="*/ 19050 h 3619500"/>
                <a:gd name="connsiteX1" fmla="*/ 2876550 w 2876550"/>
                <a:gd name="connsiteY1" fmla="*/ 3619500 h 3619500"/>
                <a:gd name="connsiteX2" fmla="*/ 0 w 2876550"/>
                <a:gd name="connsiteY2" fmla="*/ 3619500 h 3619500"/>
                <a:gd name="connsiteX3" fmla="*/ 9525 w 2876550"/>
                <a:gd name="connsiteY3" fmla="*/ 0 h 3619500"/>
                <a:gd name="connsiteX4" fmla="*/ 2860675 w 2876550"/>
                <a:gd name="connsiteY4" fmla="*/ 19050 h 3619500"/>
                <a:gd name="connsiteX0" fmla="*/ 2860675 w 2860773"/>
                <a:gd name="connsiteY0" fmla="*/ 19050 h 3619500"/>
                <a:gd name="connsiteX1" fmla="*/ 2660650 w 2860773"/>
                <a:gd name="connsiteY1" fmla="*/ 3594100 h 3619500"/>
                <a:gd name="connsiteX2" fmla="*/ 0 w 2860773"/>
                <a:gd name="connsiteY2" fmla="*/ 3619500 h 3619500"/>
                <a:gd name="connsiteX3" fmla="*/ 9525 w 2860773"/>
                <a:gd name="connsiteY3" fmla="*/ 0 h 3619500"/>
                <a:gd name="connsiteX4" fmla="*/ 2860675 w 2860773"/>
                <a:gd name="connsiteY4" fmla="*/ 19050 h 3619500"/>
                <a:gd name="connsiteX0" fmla="*/ 2860675 w 2860860"/>
                <a:gd name="connsiteY0" fmla="*/ 19050 h 3619500"/>
                <a:gd name="connsiteX1" fmla="*/ 2660650 w 2860860"/>
                <a:gd name="connsiteY1" fmla="*/ 3594100 h 3619500"/>
                <a:gd name="connsiteX2" fmla="*/ 0 w 2860860"/>
                <a:gd name="connsiteY2" fmla="*/ 3619500 h 3619500"/>
                <a:gd name="connsiteX3" fmla="*/ 9525 w 2860860"/>
                <a:gd name="connsiteY3" fmla="*/ 0 h 3619500"/>
                <a:gd name="connsiteX4" fmla="*/ 2860675 w 2860860"/>
                <a:gd name="connsiteY4" fmla="*/ 19050 h 3619500"/>
                <a:gd name="connsiteX0" fmla="*/ 2860675 w 2860826"/>
                <a:gd name="connsiteY0" fmla="*/ 19050 h 3619500"/>
                <a:gd name="connsiteX1" fmla="*/ 2660650 w 2860826"/>
                <a:gd name="connsiteY1" fmla="*/ 3594100 h 3619500"/>
                <a:gd name="connsiteX2" fmla="*/ 0 w 2860826"/>
                <a:gd name="connsiteY2" fmla="*/ 3619500 h 3619500"/>
                <a:gd name="connsiteX3" fmla="*/ 9525 w 2860826"/>
                <a:gd name="connsiteY3" fmla="*/ 0 h 3619500"/>
                <a:gd name="connsiteX4" fmla="*/ 2860675 w 2860826"/>
                <a:gd name="connsiteY4" fmla="*/ 19050 h 3619500"/>
                <a:gd name="connsiteX0" fmla="*/ 2860675 w 2860675"/>
                <a:gd name="connsiteY0" fmla="*/ 19050 h 3619500"/>
                <a:gd name="connsiteX1" fmla="*/ 2660650 w 2860675"/>
                <a:gd name="connsiteY1" fmla="*/ 3594100 h 3619500"/>
                <a:gd name="connsiteX2" fmla="*/ 0 w 2860675"/>
                <a:gd name="connsiteY2" fmla="*/ 3619500 h 3619500"/>
                <a:gd name="connsiteX3" fmla="*/ 9525 w 2860675"/>
                <a:gd name="connsiteY3" fmla="*/ 0 h 3619500"/>
                <a:gd name="connsiteX4" fmla="*/ 2860675 w 2860675"/>
                <a:gd name="connsiteY4" fmla="*/ 19050 h 3619500"/>
                <a:gd name="connsiteX0" fmla="*/ 2860675 w 2860675"/>
                <a:gd name="connsiteY0" fmla="*/ 19050 h 3619500"/>
                <a:gd name="connsiteX1" fmla="*/ 2660650 w 2860675"/>
                <a:gd name="connsiteY1" fmla="*/ 3613150 h 3619500"/>
                <a:gd name="connsiteX2" fmla="*/ 0 w 2860675"/>
                <a:gd name="connsiteY2" fmla="*/ 3619500 h 3619500"/>
                <a:gd name="connsiteX3" fmla="*/ 9525 w 2860675"/>
                <a:gd name="connsiteY3" fmla="*/ 0 h 3619500"/>
                <a:gd name="connsiteX4" fmla="*/ 2860675 w 2860675"/>
                <a:gd name="connsiteY4" fmla="*/ 19050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0675" h="3619500">
                  <a:moveTo>
                    <a:pt x="2860675" y="19050"/>
                  </a:moveTo>
                  <a:cubicBezTo>
                    <a:pt x="2802467" y="1219200"/>
                    <a:pt x="2731558" y="2400300"/>
                    <a:pt x="2660650" y="3613150"/>
                  </a:cubicBezTo>
                  <a:lnTo>
                    <a:pt x="0" y="3619500"/>
                  </a:lnTo>
                  <a:lnTo>
                    <a:pt x="9525" y="0"/>
                  </a:lnTo>
                  <a:lnTo>
                    <a:pt x="2860675" y="19050"/>
                  </a:lnTo>
                  <a:close/>
                </a:path>
              </a:pathLst>
            </a:custGeom>
            <a:solidFill>
              <a:srgbClr val="854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486275" y="3971925"/>
              <a:ext cx="628650" cy="2828925"/>
            </a:xfrm>
            <a:custGeom>
              <a:avLst/>
              <a:gdLst>
                <a:gd name="connsiteX0" fmla="*/ 628650 w 628650"/>
                <a:gd name="connsiteY0" fmla="*/ 0 h 2828925"/>
                <a:gd name="connsiteX1" fmla="*/ 495300 w 628650"/>
                <a:gd name="connsiteY1" fmla="*/ 2828925 h 2828925"/>
                <a:gd name="connsiteX2" fmla="*/ 400050 w 628650"/>
                <a:gd name="connsiteY2" fmla="*/ 2019300 h 2828925"/>
                <a:gd name="connsiteX3" fmla="*/ 133350 w 628650"/>
                <a:gd name="connsiteY3" fmla="*/ 1866900 h 2828925"/>
                <a:gd name="connsiteX4" fmla="*/ 0 w 628650"/>
                <a:gd name="connsiteY4" fmla="*/ 47625 h 2828925"/>
                <a:gd name="connsiteX5" fmla="*/ 628650 w 628650"/>
                <a:gd name="connsiteY5" fmla="*/ 0 h 282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2828925">
                  <a:moveTo>
                    <a:pt x="628650" y="0"/>
                  </a:moveTo>
                  <a:lnTo>
                    <a:pt x="495300" y="2828925"/>
                  </a:lnTo>
                  <a:lnTo>
                    <a:pt x="400050" y="2019300"/>
                  </a:lnTo>
                  <a:lnTo>
                    <a:pt x="133350" y="1866900"/>
                  </a:lnTo>
                  <a:lnTo>
                    <a:pt x="0" y="47625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3733800" y="4524375"/>
              <a:ext cx="685800" cy="1085850"/>
            </a:xfrm>
            <a:custGeom>
              <a:avLst/>
              <a:gdLst>
                <a:gd name="connsiteX0" fmla="*/ 685800 w 685800"/>
                <a:gd name="connsiteY0" fmla="*/ 0 h 1085850"/>
                <a:gd name="connsiteX1" fmla="*/ 466725 w 685800"/>
                <a:gd name="connsiteY1" fmla="*/ 1085850 h 1085850"/>
                <a:gd name="connsiteX2" fmla="*/ 0 w 685800"/>
                <a:gd name="connsiteY2" fmla="*/ 0 h 1085850"/>
                <a:gd name="connsiteX3" fmla="*/ 685800 w 685800"/>
                <a:gd name="connsiteY3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085850">
                  <a:moveTo>
                    <a:pt x="685800" y="0"/>
                  </a:moveTo>
                  <a:lnTo>
                    <a:pt x="466725" y="1085850"/>
                  </a:lnTo>
                  <a:lnTo>
                    <a:pt x="0" y="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0" y="3238500"/>
              <a:ext cx="5314950" cy="3619500"/>
            </a:xfrm>
            <a:custGeom>
              <a:avLst/>
              <a:gdLst>
                <a:gd name="connsiteX0" fmla="*/ 0 w 6064250"/>
                <a:gd name="connsiteY0" fmla="*/ 0 h 3619500"/>
                <a:gd name="connsiteX1" fmla="*/ 3067050 w 6064250"/>
                <a:gd name="connsiteY1" fmla="*/ 0 h 3619500"/>
                <a:gd name="connsiteX2" fmla="*/ 3067050 w 6064250"/>
                <a:gd name="connsiteY2" fmla="*/ 14885 h 3619500"/>
                <a:gd name="connsiteX3" fmla="*/ 6064250 w 6064250"/>
                <a:gd name="connsiteY3" fmla="*/ 25401 h 3619500"/>
                <a:gd name="connsiteX4" fmla="*/ 5124450 w 6064250"/>
                <a:gd name="connsiteY4" fmla="*/ 723901 h 3619500"/>
                <a:gd name="connsiteX5" fmla="*/ 4464050 w 6064250"/>
                <a:gd name="connsiteY5" fmla="*/ 787401 h 3619500"/>
                <a:gd name="connsiteX6" fmla="*/ 4425950 w 6064250"/>
                <a:gd name="connsiteY6" fmla="*/ 1295401 h 3619500"/>
                <a:gd name="connsiteX7" fmla="*/ 3841750 w 6064250"/>
                <a:gd name="connsiteY7" fmla="*/ 1371601 h 3619500"/>
                <a:gd name="connsiteX8" fmla="*/ 4222750 w 6064250"/>
                <a:gd name="connsiteY8" fmla="*/ 2311401 h 3619500"/>
                <a:gd name="connsiteX9" fmla="*/ 4883150 w 6064250"/>
                <a:gd name="connsiteY9" fmla="*/ 2768601 h 3619500"/>
                <a:gd name="connsiteX10" fmla="*/ 4044069 w 6064250"/>
                <a:gd name="connsiteY10" fmla="*/ 3619500 h 3619500"/>
                <a:gd name="connsiteX11" fmla="*/ 3067050 w 6064250"/>
                <a:gd name="connsiteY11" fmla="*/ 3619500 h 3619500"/>
                <a:gd name="connsiteX12" fmla="*/ 2457450 w 6064250"/>
                <a:gd name="connsiteY12" fmla="*/ 3619500 h 3619500"/>
                <a:gd name="connsiteX13" fmla="*/ 0 w 6064250"/>
                <a:gd name="connsiteY13" fmla="*/ 3619500 h 3619500"/>
                <a:gd name="connsiteX0" fmla="*/ 0 w 5378450"/>
                <a:gd name="connsiteY0" fmla="*/ 0 h 3619500"/>
                <a:gd name="connsiteX1" fmla="*/ 3067050 w 5378450"/>
                <a:gd name="connsiteY1" fmla="*/ 0 h 3619500"/>
                <a:gd name="connsiteX2" fmla="*/ 3067050 w 5378450"/>
                <a:gd name="connsiteY2" fmla="*/ 14885 h 3619500"/>
                <a:gd name="connsiteX3" fmla="*/ 5378450 w 5378450"/>
                <a:gd name="connsiteY3" fmla="*/ 38101 h 3619500"/>
                <a:gd name="connsiteX4" fmla="*/ 5124450 w 5378450"/>
                <a:gd name="connsiteY4" fmla="*/ 723901 h 3619500"/>
                <a:gd name="connsiteX5" fmla="*/ 4464050 w 5378450"/>
                <a:gd name="connsiteY5" fmla="*/ 787401 h 3619500"/>
                <a:gd name="connsiteX6" fmla="*/ 4425950 w 5378450"/>
                <a:gd name="connsiteY6" fmla="*/ 1295401 h 3619500"/>
                <a:gd name="connsiteX7" fmla="*/ 3841750 w 5378450"/>
                <a:gd name="connsiteY7" fmla="*/ 1371601 h 3619500"/>
                <a:gd name="connsiteX8" fmla="*/ 4222750 w 5378450"/>
                <a:gd name="connsiteY8" fmla="*/ 2311401 h 3619500"/>
                <a:gd name="connsiteX9" fmla="*/ 4883150 w 5378450"/>
                <a:gd name="connsiteY9" fmla="*/ 2768601 h 3619500"/>
                <a:gd name="connsiteX10" fmla="*/ 4044069 w 5378450"/>
                <a:gd name="connsiteY10" fmla="*/ 3619500 h 3619500"/>
                <a:gd name="connsiteX11" fmla="*/ 3067050 w 5378450"/>
                <a:gd name="connsiteY11" fmla="*/ 3619500 h 3619500"/>
                <a:gd name="connsiteX12" fmla="*/ 2457450 w 5378450"/>
                <a:gd name="connsiteY12" fmla="*/ 3619500 h 3619500"/>
                <a:gd name="connsiteX13" fmla="*/ 0 w 5378450"/>
                <a:gd name="connsiteY13" fmla="*/ 3619500 h 3619500"/>
                <a:gd name="connsiteX14" fmla="*/ 0 w 5378450"/>
                <a:gd name="connsiteY14" fmla="*/ 0 h 3619500"/>
                <a:gd name="connsiteX0" fmla="*/ 0 w 5276850"/>
                <a:gd name="connsiteY0" fmla="*/ 0 h 3619500"/>
                <a:gd name="connsiteX1" fmla="*/ 3067050 w 5276850"/>
                <a:gd name="connsiteY1" fmla="*/ 0 h 3619500"/>
                <a:gd name="connsiteX2" fmla="*/ 3067050 w 5276850"/>
                <a:gd name="connsiteY2" fmla="*/ 14885 h 3619500"/>
                <a:gd name="connsiteX3" fmla="*/ 5276850 w 5276850"/>
                <a:gd name="connsiteY3" fmla="*/ 76201 h 3619500"/>
                <a:gd name="connsiteX4" fmla="*/ 5124450 w 5276850"/>
                <a:gd name="connsiteY4" fmla="*/ 723901 h 3619500"/>
                <a:gd name="connsiteX5" fmla="*/ 4464050 w 5276850"/>
                <a:gd name="connsiteY5" fmla="*/ 787401 h 3619500"/>
                <a:gd name="connsiteX6" fmla="*/ 4425950 w 5276850"/>
                <a:gd name="connsiteY6" fmla="*/ 1295401 h 3619500"/>
                <a:gd name="connsiteX7" fmla="*/ 3841750 w 5276850"/>
                <a:gd name="connsiteY7" fmla="*/ 1371601 h 3619500"/>
                <a:gd name="connsiteX8" fmla="*/ 4222750 w 5276850"/>
                <a:gd name="connsiteY8" fmla="*/ 2311401 h 3619500"/>
                <a:gd name="connsiteX9" fmla="*/ 4883150 w 5276850"/>
                <a:gd name="connsiteY9" fmla="*/ 2768601 h 3619500"/>
                <a:gd name="connsiteX10" fmla="*/ 4044069 w 5276850"/>
                <a:gd name="connsiteY10" fmla="*/ 3619500 h 3619500"/>
                <a:gd name="connsiteX11" fmla="*/ 3067050 w 5276850"/>
                <a:gd name="connsiteY11" fmla="*/ 3619500 h 3619500"/>
                <a:gd name="connsiteX12" fmla="*/ 2457450 w 5276850"/>
                <a:gd name="connsiteY12" fmla="*/ 3619500 h 3619500"/>
                <a:gd name="connsiteX13" fmla="*/ 0 w 5276850"/>
                <a:gd name="connsiteY13" fmla="*/ 3619500 h 3619500"/>
                <a:gd name="connsiteX14" fmla="*/ 0 w 5276850"/>
                <a:gd name="connsiteY14" fmla="*/ 0 h 3619500"/>
                <a:gd name="connsiteX0" fmla="*/ 0 w 5314950"/>
                <a:gd name="connsiteY0" fmla="*/ 0 h 3619500"/>
                <a:gd name="connsiteX1" fmla="*/ 3067050 w 5314950"/>
                <a:gd name="connsiteY1" fmla="*/ 0 h 3619500"/>
                <a:gd name="connsiteX2" fmla="*/ 3067050 w 5314950"/>
                <a:gd name="connsiteY2" fmla="*/ 14885 h 3619500"/>
                <a:gd name="connsiteX3" fmla="*/ 5314950 w 5314950"/>
                <a:gd name="connsiteY3" fmla="*/ 25401 h 3619500"/>
                <a:gd name="connsiteX4" fmla="*/ 5124450 w 5314950"/>
                <a:gd name="connsiteY4" fmla="*/ 723901 h 3619500"/>
                <a:gd name="connsiteX5" fmla="*/ 4464050 w 5314950"/>
                <a:gd name="connsiteY5" fmla="*/ 787401 h 3619500"/>
                <a:gd name="connsiteX6" fmla="*/ 4425950 w 5314950"/>
                <a:gd name="connsiteY6" fmla="*/ 1295401 h 3619500"/>
                <a:gd name="connsiteX7" fmla="*/ 3841750 w 5314950"/>
                <a:gd name="connsiteY7" fmla="*/ 1371601 h 3619500"/>
                <a:gd name="connsiteX8" fmla="*/ 4222750 w 5314950"/>
                <a:gd name="connsiteY8" fmla="*/ 2311401 h 3619500"/>
                <a:gd name="connsiteX9" fmla="*/ 4883150 w 5314950"/>
                <a:gd name="connsiteY9" fmla="*/ 2768601 h 3619500"/>
                <a:gd name="connsiteX10" fmla="*/ 4044069 w 5314950"/>
                <a:gd name="connsiteY10" fmla="*/ 3619500 h 3619500"/>
                <a:gd name="connsiteX11" fmla="*/ 3067050 w 5314950"/>
                <a:gd name="connsiteY11" fmla="*/ 3619500 h 3619500"/>
                <a:gd name="connsiteX12" fmla="*/ 2457450 w 5314950"/>
                <a:gd name="connsiteY12" fmla="*/ 3619500 h 3619500"/>
                <a:gd name="connsiteX13" fmla="*/ 0 w 5314950"/>
                <a:gd name="connsiteY13" fmla="*/ 3619500 h 3619500"/>
                <a:gd name="connsiteX14" fmla="*/ 0 w 5314950"/>
                <a:gd name="connsiteY14" fmla="*/ 0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14950" h="3619500">
                  <a:moveTo>
                    <a:pt x="0" y="0"/>
                  </a:moveTo>
                  <a:lnTo>
                    <a:pt x="3067050" y="0"/>
                  </a:lnTo>
                  <a:lnTo>
                    <a:pt x="3067050" y="14885"/>
                  </a:lnTo>
                  <a:lnTo>
                    <a:pt x="5314950" y="25401"/>
                  </a:lnTo>
                  <a:lnTo>
                    <a:pt x="5124450" y="723901"/>
                  </a:lnTo>
                  <a:lnTo>
                    <a:pt x="4464050" y="787401"/>
                  </a:lnTo>
                  <a:lnTo>
                    <a:pt x="4425950" y="1295401"/>
                  </a:lnTo>
                  <a:lnTo>
                    <a:pt x="3841750" y="1371601"/>
                  </a:lnTo>
                  <a:lnTo>
                    <a:pt x="4222750" y="2311401"/>
                  </a:lnTo>
                  <a:lnTo>
                    <a:pt x="4883150" y="2768601"/>
                  </a:lnTo>
                  <a:lnTo>
                    <a:pt x="4044069" y="3619500"/>
                  </a:lnTo>
                  <a:lnTo>
                    <a:pt x="3067050" y="3619500"/>
                  </a:lnTo>
                  <a:lnTo>
                    <a:pt x="245745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3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162674" y="3238500"/>
            <a:ext cx="6029326" cy="3619500"/>
            <a:chOff x="6162674" y="3238500"/>
            <a:chExt cx="6029326" cy="3619500"/>
          </a:xfrm>
        </p:grpSpPr>
        <p:sp>
          <p:nvSpPr>
            <p:cNvPr id="18" name="자유형 17"/>
            <p:cNvSpPr/>
            <p:nvPr/>
          </p:nvSpPr>
          <p:spPr>
            <a:xfrm>
              <a:off x="6162675" y="3267075"/>
              <a:ext cx="3724275" cy="3590925"/>
            </a:xfrm>
            <a:custGeom>
              <a:avLst/>
              <a:gdLst>
                <a:gd name="connsiteX0" fmla="*/ 28575 w 3724275"/>
                <a:gd name="connsiteY0" fmla="*/ 0 h 3590925"/>
                <a:gd name="connsiteX1" fmla="*/ 95250 w 3724275"/>
                <a:gd name="connsiteY1" fmla="*/ 514350 h 3590925"/>
                <a:gd name="connsiteX2" fmla="*/ 0 w 3724275"/>
                <a:gd name="connsiteY2" fmla="*/ 571500 h 3590925"/>
                <a:gd name="connsiteX3" fmla="*/ 381000 w 3724275"/>
                <a:gd name="connsiteY3" fmla="*/ 3590925 h 3590925"/>
                <a:gd name="connsiteX4" fmla="*/ 3724275 w 3724275"/>
                <a:gd name="connsiteY4" fmla="*/ 3581400 h 3590925"/>
                <a:gd name="connsiteX5" fmla="*/ 3724275 w 3724275"/>
                <a:gd name="connsiteY5" fmla="*/ 0 h 3590925"/>
                <a:gd name="connsiteX6" fmla="*/ 28575 w 3724275"/>
                <a:gd name="connsiteY6" fmla="*/ 0 h 359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4275" h="3590925">
                  <a:moveTo>
                    <a:pt x="28575" y="0"/>
                  </a:moveTo>
                  <a:lnTo>
                    <a:pt x="95250" y="514350"/>
                  </a:lnTo>
                  <a:lnTo>
                    <a:pt x="0" y="571500"/>
                  </a:lnTo>
                  <a:lnTo>
                    <a:pt x="381000" y="3590925"/>
                  </a:lnTo>
                  <a:lnTo>
                    <a:pt x="3724275" y="3581400"/>
                  </a:lnTo>
                  <a:lnTo>
                    <a:pt x="3724275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854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6191250" y="3248025"/>
              <a:ext cx="561975" cy="552450"/>
            </a:xfrm>
            <a:custGeom>
              <a:avLst/>
              <a:gdLst>
                <a:gd name="connsiteX0" fmla="*/ 0 w 561975"/>
                <a:gd name="connsiteY0" fmla="*/ 0 h 552450"/>
                <a:gd name="connsiteX1" fmla="*/ 76200 w 561975"/>
                <a:gd name="connsiteY1" fmla="*/ 552450 h 552450"/>
                <a:gd name="connsiteX2" fmla="*/ 561975 w 561975"/>
                <a:gd name="connsiteY2" fmla="*/ 295275 h 552450"/>
                <a:gd name="connsiteX3" fmla="*/ 0 w 561975"/>
                <a:gd name="connsiteY3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975" h="552450">
                  <a:moveTo>
                    <a:pt x="0" y="0"/>
                  </a:moveTo>
                  <a:lnTo>
                    <a:pt x="76200" y="552450"/>
                  </a:lnTo>
                  <a:lnTo>
                    <a:pt x="561975" y="29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934200" y="3932871"/>
              <a:ext cx="485775" cy="2901315"/>
            </a:xfrm>
            <a:custGeom>
              <a:avLst/>
              <a:gdLst>
                <a:gd name="connsiteX0" fmla="*/ 0 w 561975"/>
                <a:gd name="connsiteY0" fmla="*/ 0 h 552450"/>
                <a:gd name="connsiteX1" fmla="*/ 76200 w 561975"/>
                <a:gd name="connsiteY1" fmla="*/ 552450 h 552450"/>
                <a:gd name="connsiteX2" fmla="*/ 561975 w 561975"/>
                <a:gd name="connsiteY2" fmla="*/ 295275 h 552450"/>
                <a:gd name="connsiteX3" fmla="*/ 0 w 561975"/>
                <a:gd name="connsiteY3" fmla="*/ 0 h 552450"/>
                <a:gd name="connsiteX0" fmla="*/ 0 w 523875"/>
                <a:gd name="connsiteY0" fmla="*/ 558165 h 1110615"/>
                <a:gd name="connsiteX1" fmla="*/ 76200 w 523875"/>
                <a:gd name="connsiteY1" fmla="*/ 1110615 h 1110615"/>
                <a:gd name="connsiteX2" fmla="*/ 523875 w 523875"/>
                <a:gd name="connsiteY2" fmla="*/ 0 h 1110615"/>
                <a:gd name="connsiteX3" fmla="*/ 0 w 523875"/>
                <a:gd name="connsiteY3" fmla="*/ 558165 h 1110615"/>
                <a:gd name="connsiteX0" fmla="*/ 0 w 485775"/>
                <a:gd name="connsiteY0" fmla="*/ 55245 h 1110615"/>
                <a:gd name="connsiteX1" fmla="*/ 38100 w 485775"/>
                <a:gd name="connsiteY1" fmla="*/ 1110615 h 1110615"/>
                <a:gd name="connsiteX2" fmla="*/ 485775 w 485775"/>
                <a:gd name="connsiteY2" fmla="*/ 0 h 1110615"/>
                <a:gd name="connsiteX3" fmla="*/ 0 w 485775"/>
                <a:gd name="connsiteY3" fmla="*/ 55245 h 1110615"/>
                <a:gd name="connsiteX0" fmla="*/ 0 w 485775"/>
                <a:gd name="connsiteY0" fmla="*/ 55245 h 2901315"/>
                <a:gd name="connsiteX1" fmla="*/ 22860 w 485775"/>
                <a:gd name="connsiteY1" fmla="*/ 2901315 h 2901315"/>
                <a:gd name="connsiteX2" fmla="*/ 485775 w 485775"/>
                <a:gd name="connsiteY2" fmla="*/ 0 h 2901315"/>
                <a:gd name="connsiteX3" fmla="*/ 0 w 485775"/>
                <a:gd name="connsiteY3" fmla="*/ 55245 h 29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2901315">
                  <a:moveTo>
                    <a:pt x="0" y="55245"/>
                  </a:moveTo>
                  <a:lnTo>
                    <a:pt x="22860" y="2901315"/>
                  </a:lnTo>
                  <a:lnTo>
                    <a:pt x="485775" y="0"/>
                  </a:lnTo>
                  <a:lnTo>
                    <a:pt x="0" y="55245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7286625" y="4267200"/>
              <a:ext cx="1076325" cy="2571750"/>
            </a:xfrm>
            <a:custGeom>
              <a:avLst/>
              <a:gdLst>
                <a:gd name="connsiteX0" fmla="*/ 0 w 1076325"/>
                <a:gd name="connsiteY0" fmla="*/ 85725 h 2571750"/>
                <a:gd name="connsiteX1" fmla="*/ 1076325 w 1076325"/>
                <a:gd name="connsiteY1" fmla="*/ 0 h 2571750"/>
                <a:gd name="connsiteX2" fmla="*/ 419100 w 1076325"/>
                <a:gd name="connsiteY2" fmla="*/ 781050 h 2571750"/>
                <a:gd name="connsiteX3" fmla="*/ 285750 w 1076325"/>
                <a:gd name="connsiteY3" fmla="*/ 2571750 h 2571750"/>
                <a:gd name="connsiteX4" fmla="*/ 0 w 1076325"/>
                <a:gd name="connsiteY4" fmla="*/ 85725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6325" h="2571750">
                  <a:moveTo>
                    <a:pt x="0" y="85725"/>
                  </a:moveTo>
                  <a:lnTo>
                    <a:pt x="1076325" y="0"/>
                  </a:lnTo>
                  <a:lnTo>
                    <a:pt x="419100" y="781050"/>
                  </a:lnTo>
                  <a:lnTo>
                    <a:pt x="285750" y="25717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896225" y="5000625"/>
              <a:ext cx="1228725" cy="1847850"/>
            </a:xfrm>
            <a:custGeom>
              <a:avLst/>
              <a:gdLst>
                <a:gd name="connsiteX0" fmla="*/ 28575 w 1228725"/>
                <a:gd name="connsiteY0" fmla="*/ 114300 h 1847850"/>
                <a:gd name="connsiteX1" fmla="*/ 371475 w 1228725"/>
                <a:gd name="connsiteY1" fmla="*/ 1847850 h 1847850"/>
                <a:gd name="connsiteX2" fmla="*/ 342900 w 1228725"/>
                <a:gd name="connsiteY2" fmla="*/ 1143000 h 1847850"/>
                <a:gd name="connsiteX3" fmla="*/ 1228725 w 1228725"/>
                <a:gd name="connsiteY3" fmla="*/ 438150 h 1847850"/>
                <a:gd name="connsiteX4" fmla="*/ 0 w 1228725"/>
                <a:gd name="connsiteY4" fmla="*/ 0 h 1847850"/>
                <a:gd name="connsiteX5" fmla="*/ 28575 w 1228725"/>
                <a:gd name="connsiteY5" fmla="*/ 114300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8725" h="1847850">
                  <a:moveTo>
                    <a:pt x="28575" y="114300"/>
                  </a:moveTo>
                  <a:lnTo>
                    <a:pt x="371475" y="1847850"/>
                  </a:lnTo>
                  <a:lnTo>
                    <a:pt x="342900" y="1143000"/>
                  </a:lnTo>
                  <a:lnTo>
                    <a:pt x="1228725" y="438150"/>
                  </a:lnTo>
                  <a:lnTo>
                    <a:pt x="0" y="0"/>
                  </a:lnTo>
                  <a:lnTo>
                    <a:pt x="28575" y="11430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8629650" y="6162675"/>
              <a:ext cx="1266825" cy="685800"/>
            </a:xfrm>
            <a:custGeom>
              <a:avLst/>
              <a:gdLst>
                <a:gd name="connsiteX0" fmla="*/ 0 w 1266825"/>
                <a:gd name="connsiteY0" fmla="*/ 0 h 685800"/>
                <a:gd name="connsiteX1" fmla="*/ 19050 w 1266825"/>
                <a:gd name="connsiteY1" fmla="*/ 685800 h 685800"/>
                <a:gd name="connsiteX2" fmla="*/ 1266825 w 1266825"/>
                <a:gd name="connsiteY2" fmla="*/ 685800 h 685800"/>
                <a:gd name="connsiteX3" fmla="*/ 0 w 1266825"/>
                <a:gd name="connsiteY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685800">
                  <a:moveTo>
                    <a:pt x="0" y="0"/>
                  </a:moveTo>
                  <a:lnTo>
                    <a:pt x="19050" y="685800"/>
                  </a:lnTo>
                  <a:lnTo>
                    <a:pt x="1266825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6162674" y="3238500"/>
              <a:ext cx="6029326" cy="3619500"/>
            </a:xfrm>
            <a:custGeom>
              <a:avLst/>
              <a:gdLst>
                <a:gd name="connsiteX0" fmla="*/ 3695699 w 6029326"/>
                <a:gd name="connsiteY0" fmla="*/ 0 h 3619499"/>
                <a:gd name="connsiteX1" fmla="*/ 6029326 w 6029326"/>
                <a:gd name="connsiteY1" fmla="*/ 0 h 3619499"/>
                <a:gd name="connsiteX2" fmla="*/ 6029326 w 6029326"/>
                <a:gd name="connsiteY2" fmla="*/ 3619499 h 3619499"/>
                <a:gd name="connsiteX3" fmla="*/ 3695699 w 6029326"/>
                <a:gd name="connsiteY3" fmla="*/ 3619499 h 3619499"/>
                <a:gd name="connsiteX4" fmla="*/ 3695699 w 6029326"/>
                <a:gd name="connsiteY4" fmla="*/ 3588156 h 3619499"/>
                <a:gd name="connsiteX5" fmla="*/ 2085975 w 6029326"/>
                <a:gd name="connsiteY5" fmla="*/ 2895600 h 3619499"/>
                <a:gd name="connsiteX6" fmla="*/ 2847975 w 6029326"/>
                <a:gd name="connsiteY6" fmla="*/ 2219325 h 3619499"/>
                <a:gd name="connsiteX7" fmla="*/ 1552575 w 6029326"/>
                <a:gd name="connsiteY7" fmla="*/ 1809750 h 3619499"/>
                <a:gd name="connsiteX8" fmla="*/ 2095500 w 6029326"/>
                <a:gd name="connsiteY8" fmla="*/ 1066800 h 3619499"/>
                <a:gd name="connsiteX9" fmla="*/ 1085850 w 6029326"/>
                <a:gd name="connsiteY9" fmla="*/ 1171575 h 3619499"/>
                <a:gd name="connsiteX10" fmla="*/ 1276350 w 6029326"/>
                <a:gd name="connsiteY10" fmla="*/ 714375 h 3619499"/>
                <a:gd name="connsiteX11" fmla="*/ 742950 w 6029326"/>
                <a:gd name="connsiteY11" fmla="*/ 723900 h 3619499"/>
                <a:gd name="connsiteX12" fmla="*/ 0 w 6029326"/>
                <a:gd name="connsiteY12" fmla="*/ 590550 h 3619499"/>
                <a:gd name="connsiteX13" fmla="*/ 609600 w 6029326"/>
                <a:gd name="connsiteY13" fmla="*/ 314325 h 3619499"/>
                <a:gd name="connsiteX14" fmla="*/ 28575 w 6029326"/>
                <a:gd name="connsiteY14" fmla="*/ 9525 h 3619499"/>
                <a:gd name="connsiteX15" fmla="*/ 3695699 w 6029326"/>
                <a:gd name="connsiteY15" fmla="*/ 9525 h 361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9326" h="3619499">
                  <a:moveTo>
                    <a:pt x="3695699" y="0"/>
                  </a:moveTo>
                  <a:lnTo>
                    <a:pt x="6029326" y="0"/>
                  </a:lnTo>
                  <a:lnTo>
                    <a:pt x="6029326" y="3619499"/>
                  </a:lnTo>
                  <a:lnTo>
                    <a:pt x="3695699" y="3619499"/>
                  </a:lnTo>
                  <a:lnTo>
                    <a:pt x="3695699" y="3588156"/>
                  </a:lnTo>
                  <a:lnTo>
                    <a:pt x="2085975" y="2895600"/>
                  </a:lnTo>
                  <a:lnTo>
                    <a:pt x="2847975" y="2219325"/>
                  </a:lnTo>
                  <a:lnTo>
                    <a:pt x="1552575" y="1809750"/>
                  </a:lnTo>
                  <a:lnTo>
                    <a:pt x="2095500" y="1066800"/>
                  </a:lnTo>
                  <a:lnTo>
                    <a:pt x="1085850" y="1171575"/>
                  </a:lnTo>
                  <a:lnTo>
                    <a:pt x="1276350" y="714375"/>
                  </a:lnTo>
                  <a:lnTo>
                    <a:pt x="742950" y="723900"/>
                  </a:lnTo>
                  <a:lnTo>
                    <a:pt x="0" y="590550"/>
                  </a:lnTo>
                  <a:lnTo>
                    <a:pt x="609600" y="314325"/>
                  </a:lnTo>
                  <a:lnTo>
                    <a:pt x="28575" y="9525"/>
                  </a:lnTo>
                  <a:lnTo>
                    <a:pt x="3695699" y="9525"/>
                  </a:lnTo>
                  <a:close/>
                </a:path>
              </a:pathLst>
            </a:custGeom>
            <a:solidFill>
              <a:srgbClr val="773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번개 39"/>
          <p:cNvSpPr/>
          <p:nvPr/>
        </p:nvSpPr>
        <p:spPr>
          <a:xfrm>
            <a:off x="5711520" y="3231355"/>
            <a:ext cx="558861" cy="3538540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16345 w 29473"/>
              <a:gd name="connsiteY0" fmla="*/ 0 h 21600"/>
              <a:gd name="connsiteX1" fmla="*/ 20733 w 29473"/>
              <a:gd name="connsiteY1" fmla="*/ 6080 h 21600"/>
              <a:gd name="connsiteX2" fmla="*/ 18923 w 29473"/>
              <a:gd name="connsiteY2" fmla="*/ 6797 h 21600"/>
              <a:gd name="connsiteX3" fmla="*/ 24450 w 29473"/>
              <a:gd name="connsiteY3" fmla="*/ 12007 h 21600"/>
              <a:gd name="connsiteX4" fmla="*/ 22640 w 29473"/>
              <a:gd name="connsiteY4" fmla="*/ 12877 h 21600"/>
              <a:gd name="connsiteX5" fmla="*/ 29473 w 29473"/>
              <a:gd name="connsiteY5" fmla="*/ 21600 h 21600"/>
              <a:gd name="connsiteX6" fmla="*/ 17885 w 29473"/>
              <a:gd name="connsiteY6" fmla="*/ 14915 h 21600"/>
              <a:gd name="connsiteX7" fmla="*/ 20095 w 29473"/>
              <a:gd name="connsiteY7" fmla="*/ 13987 h 21600"/>
              <a:gd name="connsiteX8" fmla="*/ 12895 w 29473"/>
              <a:gd name="connsiteY8" fmla="*/ 9705 h 21600"/>
              <a:gd name="connsiteX9" fmla="*/ 15475 w 29473"/>
              <a:gd name="connsiteY9" fmla="*/ 8382 h 21600"/>
              <a:gd name="connsiteX10" fmla="*/ 0 w 29473"/>
              <a:gd name="connsiteY10" fmla="*/ 222 h 21600"/>
              <a:gd name="connsiteX11" fmla="*/ 16345 w 29473"/>
              <a:gd name="connsiteY11" fmla="*/ 0 h 21600"/>
              <a:gd name="connsiteX0" fmla="*/ 23234 w 29473"/>
              <a:gd name="connsiteY0" fmla="*/ 906 h 21378"/>
              <a:gd name="connsiteX1" fmla="*/ 20733 w 29473"/>
              <a:gd name="connsiteY1" fmla="*/ 5858 h 21378"/>
              <a:gd name="connsiteX2" fmla="*/ 18923 w 29473"/>
              <a:gd name="connsiteY2" fmla="*/ 6575 h 21378"/>
              <a:gd name="connsiteX3" fmla="*/ 24450 w 29473"/>
              <a:gd name="connsiteY3" fmla="*/ 11785 h 21378"/>
              <a:gd name="connsiteX4" fmla="*/ 22640 w 29473"/>
              <a:gd name="connsiteY4" fmla="*/ 12655 h 21378"/>
              <a:gd name="connsiteX5" fmla="*/ 29473 w 29473"/>
              <a:gd name="connsiteY5" fmla="*/ 21378 h 21378"/>
              <a:gd name="connsiteX6" fmla="*/ 17885 w 29473"/>
              <a:gd name="connsiteY6" fmla="*/ 14693 h 21378"/>
              <a:gd name="connsiteX7" fmla="*/ 20095 w 29473"/>
              <a:gd name="connsiteY7" fmla="*/ 13765 h 21378"/>
              <a:gd name="connsiteX8" fmla="*/ 12895 w 29473"/>
              <a:gd name="connsiteY8" fmla="*/ 9483 h 21378"/>
              <a:gd name="connsiteX9" fmla="*/ 15475 w 29473"/>
              <a:gd name="connsiteY9" fmla="*/ 8160 h 21378"/>
              <a:gd name="connsiteX10" fmla="*/ 0 w 29473"/>
              <a:gd name="connsiteY10" fmla="*/ 0 h 21378"/>
              <a:gd name="connsiteX11" fmla="*/ 23234 w 29473"/>
              <a:gd name="connsiteY11" fmla="*/ 906 h 21378"/>
              <a:gd name="connsiteX0" fmla="*/ 23726 w 29473"/>
              <a:gd name="connsiteY0" fmla="*/ 0 h 21431"/>
              <a:gd name="connsiteX1" fmla="*/ 20733 w 29473"/>
              <a:gd name="connsiteY1" fmla="*/ 5911 h 21431"/>
              <a:gd name="connsiteX2" fmla="*/ 18923 w 29473"/>
              <a:gd name="connsiteY2" fmla="*/ 6628 h 21431"/>
              <a:gd name="connsiteX3" fmla="*/ 24450 w 29473"/>
              <a:gd name="connsiteY3" fmla="*/ 11838 h 21431"/>
              <a:gd name="connsiteX4" fmla="*/ 22640 w 29473"/>
              <a:gd name="connsiteY4" fmla="*/ 12708 h 21431"/>
              <a:gd name="connsiteX5" fmla="*/ 29473 w 29473"/>
              <a:gd name="connsiteY5" fmla="*/ 21431 h 21431"/>
              <a:gd name="connsiteX6" fmla="*/ 17885 w 29473"/>
              <a:gd name="connsiteY6" fmla="*/ 14746 h 21431"/>
              <a:gd name="connsiteX7" fmla="*/ 20095 w 29473"/>
              <a:gd name="connsiteY7" fmla="*/ 13818 h 21431"/>
              <a:gd name="connsiteX8" fmla="*/ 12895 w 29473"/>
              <a:gd name="connsiteY8" fmla="*/ 9536 h 21431"/>
              <a:gd name="connsiteX9" fmla="*/ 15475 w 29473"/>
              <a:gd name="connsiteY9" fmla="*/ 8213 h 21431"/>
              <a:gd name="connsiteX10" fmla="*/ 0 w 29473"/>
              <a:gd name="connsiteY10" fmla="*/ 53 h 21431"/>
              <a:gd name="connsiteX11" fmla="*/ 23726 w 29473"/>
              <a:gd name="connsiteY11" fmla="*/ 0 h 21431"/>
              <a:gd name="connsiteX0" fmla="*/ 23726 w 29473"/>
              <a:gd name="connsiteY0" fmla="*/ 0 h 21431"/>
              <a:gd name="connsiteX1" fmla="*/ 20733 w 29473"/>
              <a:gd name="connsiteY1" fmla="*/ 5911 h 21431"/>
              <a:gd name="connsiteX2" fmla="*/ 18923 w 29473"/>
              <a:gd name="connsiteY2" fmla="*/ 6628 h 21431"/>
              <a:gd name="connsiteX3" fmla="*/ 24450 w 29473"/>
              <a:gd name="connsiteY3" fmla="*/ 11838 h 21431"/>
              <a:gd name="connsiteX4" fmla="*/ 22640 w 29473"/>
              <a:gd name="connsiteY4" fmla="*/ 12708 h 21431"/>
              <a:gd name="connsiteX5" fmla="*/ 29473 w 29473"/>
              <a:gd name="connsiteY5" fmla="*/ 21431 h 21431"/>
              <a:gd name="connsiteX6" fmla="*/ 17885 w 29473"/>
              <a:gd name="connsiteY6" fmla="*/ 14746 h 21431"/>
              <a:gd name="connsiteX7" fmla="*/ 20095 w 29473"/>
              <a:gd name="connsiteY7" fmla="*/ 13818 h 21431"/>
              <a:gd name="connsiteX8" fmla="*/ 12895 w 29473"/>
              <a:gd name="connsiteY8" fmla="*/ 9536 h 21431"/>
              <a:gd name="connsiteX9" fmla="*/ 15475 w 29473"/>
              <a:gd name="connsiteY9" fmla="*/ 8213 h 21431"/>
              <a:gd name="connsiteX10" fmla="*/ 0 w 29473"/>
              <a:gd name="connsiteY10" fmla="*/ 53 h 21431"/>
              <a:gd name="connsiteX11" fmla="*/ 23726 w 29473"/>
              <a:gd name="connsiteY11" fmla="*/ 0 h 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473" h="21431">
                <a:moveTo>
                  <a:pt x="23726" y="0"/>
                </a:moveTo>
                <a:lnTo>
                  <a:pt x="20733" y="5911"/>
                </a:lnTo>
                <a:lnTo>
                  <a:pt x="18923" y="6628"/>
                </a:lnTo>
                <a:lnTo>
                  <a:pt x="24450" y="11838"/>
                </a:lnTo>
                <a:lnTo>
                  <a:pt x="22640" y="12708"/>
                </a:lnTo>
                <a:lnTo>
                  <a:pt x="29473" y="21431"/>
                </a:lnTo>
                <a:lnTo>
                  <a:pt x="17885" y="14746"/>
                </a:lnTo>
                <a:lnTo>
                  <a:pt x="20095" y="13818"/>
                </a:lnTo>
                <a:lnTo>
                  <a:pt x="12895" y="9536"/>
                </a:lnTo>
                <a:lnTo>
                  <a:pt x="15475" y="8213"/>
                </a:lnTo>
                <a:lnTo>
                  <a:pt x="0" y="53"/>
                </a:lnTo>
                <a:lnTo>
                  <a:pt x="23726" y="0"/>
                </a:lnTo>
                <a:close/>
              </a:path>
            </a:pathLst>
          </a:custGeom>
          <a:solidFill>
            <a:srgbClr val="854311"/>
          </a:solidFill>
          <a:ln w="28575">
            <a:solidFill>
              <a:srgbClr val="854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-1" y="3236117"/>
            <a:ext cx="12192000" cy="3624265"/>
          </a:xfrm>
          <a:custGeom>
            <a:avLst/>
            <a:gdLst>
              <a:gd name="connsiteX0" fmla="*/ 0 w 12192000"/>
              <a:gd name="connsiteY0" fmla="*/ 0 h 3624265"/>
              <a:gd name="connsiteX1" fmla="*/ 6161408 w 12192000"/>
              <a:gd name="connsiteY1" fmla="*/ 0 h 3624265"/>
              <a:gd name="connsiteX2" fmla="*/ 5711520 w 12192000"/>
              <a:gd name="connsiteY2" fmla="*/ 8751 h 3624265"/>
              <a:gd name="connsiteX3" fmla="*/ 6004954 w 12192000"/>
              <a:gd name="connsiteY3" fmla="*/ 1356075 h 3624265"/>
              <a:gd name="connsiteX4" fmla="*/ 5956032 w 12192000"/>
              <a:gd name="connsiteY4" fmla="*/ 1574519 h 3624265"/>
              <a:gd name="connsiteX5" fmla="*/ 6092557 w 12192000"/>
              <a:gd name="connsiteY5" fmla="*/ 2281534 h 3624265"/>
              <a:gd name="connsiteX6" fmla="*/ 6050652 w 12192000"/>
              <a:gd name="connsiteY6" fmla="*/ 2434759 h 3624265"/>
              <a:gd name="connsiteX7" fmla="*/ 6270381 w 12192000"/>
              <a:gd name="connsiteY7" fmla="*/ 3538540 h 3624265"/>
              <a:gd name="connsiteX8" fmla="*/ 6140815 w 12192000"/>
              <a:gd name="connsiteY8" fmla="*/ 2098258 h 3624265"/>
              <a:gd name="connsiteX9" fmla="*/ 6175136 w 12192000"/>
              <a:gd name="connsiteY9" fmla="*/ 1954610 h 3624265"/>
              <a:gd name="connsiteX10" fmla="*/ 6070334 w 12192000"/>
              <a:gd name="connsiteY10" fmla="*/ 1094370 h 3624265"/>
              <a:gd name="connsiteX11" fmla="*/ 6104655 w 12192000"/>
              <a:gd name="connsiteY11" fmla="*/ 975984 h 3624265"/>
              <a:gd name="connsiteX12" fmla="*/ 6161408 w 12192000"/>
              <a:gd name="connsiteY12" fmla="*/ 0 h 3624265"/>
              <a:gd name="connsiteX13" fmla="*/ 12192000 w 12192000"/>
              <a:gd name="connsiteY13" fmla="*/ 0 h 3624265"/>
              <a:gd name="connsiteX14" fmla="*/ 12192000 w 12192000"/>
              <a:gd name="connsiteY14" fmla="*/ 3624265 h 3624265"/>
              <a:gd name="connsiteX15" fmla="*/ 0 w 12192000"/>
              <a:gd name="connsiteY15" fmla="*/ 3624265 h 362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624265">
                <a:moveTo>
                  <a:pt x="0" y="0"/>
                </a:moveTo>
                <a:lnTo>
                  <a:pt x="6161408" y="0"/>
                </a:lnTo>
                <a:lnTo>
                  <a:pt x="5711520" y="8751"/>
                </a:lnTo>
                <a:lnTo>
                  <a:pt x="6004954" y="1356075"/>
                </a:lnTo>
                <a:lnTo>
                  <a:pt x="5956032" y="1574519"/>
                </a:lnTo>
                <a:lnTo>
                  <a:pt x="6092557" y="2281534"/>
                </a:lnTo>
                <a:lnTo>
                  <a:pt x="6050652" y="2434759"/>
                </a:lnTo>
                <a:lnTo>
                  <a:pt x="6270381" y="3538540"/>
                </a:lnTo>
                <a:lnTo>
                  <a:pt x="6140815" y="2098258"/>
                </a:lnTo>
                <a:lnTo>
                  <a:pt x="6175136" y="1954610"/>
                </a:lnTo>
                <a:lnTo>
                  <a:pt x="6070334" y="1094370"/>
                </a:lnTo>
                <a:lnTo>
                  <a:pt x="6104655" y="975984"/>
                </a:lnTo>
                <a:lnTo>
                  <a:pt x="6161408" y="0"/>
                </a:lnTo>
                <a:lnTo>
                  <a:pt x="12192000" y="0"/>
                </a:lnTo>
                <a:lnTo>
                  <a:pt x="12192000" y="3624265"/>
                </a:lnTo>
                <a:lnTo>
                  <a:pt x="0" y="3624265"/>
                </a:lnTo>
                <a:close/>
              </a:path>
            </a:pathLst>
          </a:custGeom>
          <a:solidFill>
            <a:srgbClr val="773C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xmlns="" id="{DEC5DC18-8F7F-471C-80C2-300E8E773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76" y="-759799"/>
            <a:ext cx="5234347" cy="52343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32643 0.0088 " pathEditMode="relative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33946 0.01019 " pathEditMode="relative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6" grpId="1" animBg="1"/>
      <p:bldP spid="2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시장 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2.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프로젝트의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장</a:t>
            </a:r>
            <a:r>
              <a:rPr lang="ko-KR" altLang="en-US" dirty="0" smtClean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점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0609" y="2164055"/>
            <a:ext cx="5068018" cy="3989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044238" y="2586915"/>
            <a:ext cx="4546842" cy="2504753"/>
            <a:chOff x="7044238" y="2217969"/>
            <a:chExt cx="4546842" cy="2504753"/>
          </a:xfrm>
        </p:grpSpPr>
        <p:sp>
          <p:nvSpPr>
            <p:cNvPr id="34" name="TextBox 33"/>
            <p:cNvSpPr txBox="1"/>
            <p:nvPr/>
          </p:nvSpPr>
          <p:spPr>
            <a:xfrm>
              <a:off x="7942825" y="2217969"/>
              <a:ext cx="2534010" cy="615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400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장</a:t>
              </a:r>
              <a:r>
                <a:rPr lang="ko-KR" altLang="en-US" sz="3400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점</a:t>
              </a:r>
              <a:endParaRPr lang="en-US" altLang="ko-KR" sz="34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4238" y="2968396"/>
              <a:ext cx="4546842" cy="175432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사용자가 보기 편하게 리스트와 지도를 한 페이지에 표시함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GPS </a:t>
              </a:r>
              <a:r>
                <a:rPr lang="ko-KR" altLang="en-US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기반으로 사용자 주변의 대피소가 어디 있는지 알 수 </a:t>
              </a:r>
              <a:r>
                <a:rPr lang="ko-KR" altLang="en-US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있음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13" name="그림 12" descr="꽃이(가) 표시된 사진&#10;&#10;자동 생성된 설명">
            <a:extLst>
              <a:ext uri="{FF2B5EF4-FFF2-40B4-BE49-F238E27FC236}">
                <a16:creationId xmlns:a16="http://schemas.microsoft.com/office/drawing/2014/main" xmlns="" id="{FC808FDF-D5C3-415F-A8A4-E4BB70A9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50423" y="2164055"/>
            <a:ext cx="5874474" cy="4026803"/>
            <a:chOff x="650423" y="2164055"/>
            <a:chExt cx="5874474" cy="40268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3" r="680" b="1778"/>
            <a:stretch/>
          </p:blipFill>
          <p:spPr>
            <a:xfrm>
              <a:off x="650423" y="2164055"/>
              <a:ext cx="5874474" cy="3575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539582" y="5852304"/>
              <a:ext cx="17203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국민안전재난포털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38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시장 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2.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프로젝트의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장</a:t>
            </a:r>
            <a:r>
              <a:rPr lang="ko-KR" altLang="en-US" dirty="0" smtClean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점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0609" y="2164055"/>
            <a:ext cx="5068018" cy="3989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044238" y="2586915"/>
            <a:ext cx="4546842" cy="1218312"/>
            <a:chOff x="7044238" y="2217969"/>
            <a:chExt cx="4546842" cy="1218312"/>
          </a:xfrm>
        </p:grpSpPr>
        <p:sp>
          <p:nvSpPr>
            <p:cNvPr id="34" name="TextBox 33"/>
            <p:cNvSpPr txBox="1"/>
            <p:nvPr/>
          </p:nvSpPr>
          <p:spPr>
            <a:xfrm>
              <a:off x="7942825" y="2217969"/>
              <a:ext cx="2534010" cy="615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400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장</a:t>
              </a:r>
              <a:r>
                <a:rPr lang="ko-KR" altLang="en-US" sz="3400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점</a:t>
              </a:r>
              <a:endParaRPr lang="en-US" altLang="ko-KR" sz="34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4238" y="2968396"/>
              <a:ext cx="4546842" cy="4678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무 설치로 인한 </a:t>
              </a:r>
              <a:r>
                <a:rPr lang="ko-KR" altLang="en-US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편리함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13" name="그림 12" descr="꽃이(가) 표시된 사진&#10;&#10;자동 생성된 설명">
            <a:extLst>
              <a:ext uri="{FF2B5EF4-FFF2-40B4-BE49-F238E27FC236}">
                <a16:creationId xmlns:a16="http://schemas.microsoft.com/office/drawing/2014/main" xmlns="" id="{FC808FDF-D5C3-415F-A8A4-E4BB70A9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1004" y="2289408"/>
            <a:ext cx="5853930" cy="3797561"/>
            <a:chOff x="531004" y="2289408"/>
            <a:chExt cx="5853930" cy="37975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04" y="2289408"/>
              <a:ext cx="5853930" cy="3352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653393" y="5748415"/>
              <a:ext cx="1367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파주안전재난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583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시장 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3</a:t>
            </a:r>
            <a:r>
              <a:rPr kumimoji="0" lang="en-US" altLang="ko-KR" sz="1800" b="0" i="0" u="none" strike="noStrike" kern="1200" cap="none" spc="0" normalizeH="0" baseline="0" dirty="0" smtClean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 smtClean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프로젝트의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단</a:t>
            </a:r>
            <a:r>
              <a:rPr lang="ko-KR" altLang="en-US" dirty="0" smtClean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점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0609" y="2164055"/>
            <a:ext cx="5068018" cy="3989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044238" y="2586915"/>
            <a:ext cx="4546842" cy="1633810"/>
            <a:chOff x="7044238" y="2217969"/>
            <a:chExt cx="4546842" cy="1633810"/>
          </a:xfrm>
        </p:grpSpPr>
        <p:sp>
          <p:nvSpPr>
            <p:cNvPr id="34" name="TextBox 33"/>
            <p:cNvSpPr txBox="1"/>
            <p:nvPr/>
          </p:nvSpPr>
          <p:spPr>
            <a:xfrm>
              <a:off x="7942825" y="2217969"/>
              <a:ext cx="2534010" cy="615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400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단</a:t>
              </a:r>
              <a:r>
                <a:rPr lang="ko-KR" altLang="en-US" sz="3400" dirty="0" smtClean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점</a:t>
              </a:r>
              <a:endParaRPr lang="en-US" altLang="ko-KR" sz="34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4238" y="2968396"/>
              <a:ext cx="4546842" cy="88338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국가 제공 대피소 관련 자료 신청 부결 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제한적인 데이터로 서비스 제공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13" name="그림 12" descr="꽃이(가) 표시된 사진&#10;&#10;자동 생성된 설명">
            <a:extLst>
              <a:ext uri="{FF2B5EF4-FFF2-40B4-BE49-F238E27FC236}">
                <a16:creationId xmlns:a16="http://schemas.microsoft.com/office/drawing/2014/main" xmlns="" id="{FC808FDF-D5C3-415F-A8A4-E4BB70A9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92400" y="2678371"/>
            <a:ext cx="5839549" cy="2612495"/>
            <a:chOff x="592400" y="2678371"/>
            <a:chExt cx="5839549" cy="2612495"/>
          </a:xfrm>
        </p:grpSpPr>
        <p:grpSp>
          <p:nvGrpSpPr>
            <p:cNvPr id="8" name="그룹 7"/>
            <p:cNvGrpSpPr/>
            <p:nvPr/>
          </p:nvGrpSpPr>
          <p:grpSpPr>
            <a:xfrm>
              <a:off x="592400" y="2678371"/>
              <a:ext cx="5839549" cy="2122229"/>
              <a:chOff x="932180" y="2609288"/>
              <a:chExt cx="5044622" cy="183333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71" t="23153" r="19074" b="44444"/>
              <a:stretch/>
            </p:blipFill>
            <p:spPr>
              <a:xfrm>
                <a:off x="932180" y="2609288"/>
                <a:ext cx="5044622" cy="18333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946580" y="3525955"/>
                <a:ext cx="272483" cy="116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619631" y="4952312"/>
              <a:ext cx="1544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데이터공공포털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223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프로젝트 개발 환경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sp>
        <p:nvSpPr>
          <p:cNvPr id="2" name="AutoShape 2" descr="개발 무료 아이콘 의 Business &amp; Startup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개발 무료 아이콘 의 Business &amp; Startup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7" y="3251247"/>
            <a:ext cx="2312054" cy="2312054"/>
          </a:xfrm>
          <a:prstGeom prst="rect">
            <a:avLst/>
          </a:prstGeom>
        </p:spPr>
      </p:pic>
      <p:pic>
        <p:nvPicPr>
          <p:cNvPr id="12" name="그림 11" descr="꽃이(가) 표시된 사진&#10;&#10;자동 생성된 설명">
            <a:extLst>
              <a:ext uri="{FF2B5EF4-FFF2-40B4-BE49-F238E27FC236}">
                <a16:creationId xmlns:a16="http://schemas.microsoft.com/office/drawing/2014/main" xmlns="" id="{F0B99783-62B8-4810-BE94-646595F86B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7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프로젝트 개발 환경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개발 언어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75497" y="2692815"/>
            <a:ext cx="10493089" cy="2272161"/>
            <a:chOff x="675497" y="2692815"/>
            <a:chExt cx="10493089" cy="2272161"/>
          </a:xfrm>
        </p:grpSpPr>
        <p:pic>
          <p:nvPicPr>
            <p:cNvPr id="29" name="그림 1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497" y="3154314"/>
              <a:ext cx="3994319" cy="134916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43751" y="2884829"/>
              <a:ext cx="3222412" cy="188813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040099" y="2692815"/>
              <a:ext cx="2128487" cy="2272161"/>
            </a:xfrm>
            <a:prstGeom prst="rect">
              <a:avLst/>
            </a:prstGeom>
          </p:spPr>
        </p:pic>
      </p:grpSp>
      <p:pic>
        <p:nvPicPr>
          <p:cNvPr id="9" name="그림 8" descr="꽃이(가) 표시된 사진&#10;&#10;자동 생성된 설명">
            <a:extLst>
              <a:ext uri="{FF2B5EF4-FFF2-40B4-BE49-F238E27FC236}">
                <a16:creationId xmlns:a16="http://schemas.microsoft.com/office/drawing/2014/main" xmlns="" id="{4656D942-B0F7-4BCF-8598-74BD4F98AC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프로젝트 개발 환경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2.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개발 환경</a:t>
            </a:r>
          </a:p>
        </p:txBody>
      </p:sp>
      <p:sp>
        <p:nvSpPr>
          <p:cNvPr id="4" name="AutoShape 11" descr="개발 무료 아이콘 의 Business &amp; Startup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3" descr="개발 무료 아이콘 의 Business &amp; Startup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 descr="꽃이(가) 표시된 사진&#10;&#10;자동 생성된 설명">
            <a:extLst>
              <a:ext uri="{FF2B5EF4-FFF2-40B4-BE49-F238E27FC236}">
                <a16:creationId xmlns:a16="http://schemas.microsoft.com/office/drawing/2014/main" xmlns="" id="{6444CCF0-C61E-40A9-89FC-4768BF66EA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65389" y="1416399"/>
            <a:ext cx="10883229" cy="4682306"/>
            <a:chOff x="965389" y="1416399"/>
            <a:chExt cx="10883229" cy="468230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48505" y="1687407"/>
              <a:ext cx="4500113" cy="2250056"/>
            </a:xfrm>
            <a:prstGeom prst="rect">
              <a:avLst/>
            </a:prstGeom>
          </p:spPr>
        </p:pic>
        <p:pic>
          <p:nvPicPr>
            <p:cNvPr id="3078" name="Picture 6" descr="CentOS 8 Release : 스마일서브 공식 블로그 [ IDC HOWTO 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636" y="4255109"/>
              <a:ext cx="5462504" cy="184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bigdata1_JaeIn\재난대피소\사진\spyd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964" y="1416399"/>
              <a:ext cx="2792072" cy="279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MySQL - LabAnyWhere(실험마당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55" y="1881084"/>
              <a:ext cx="3601596" cy="1862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표지판이(가) 표시된 사진&#10;&#10;자동 생성된 설명">
              <a:extLst>
                <a:ext uri="{FF2B5EF4-FFF2-40B4-BE49-F238E27FC236}">
                  <a16:creationId xmlns:a16="http://schemas.microsoft.com/office/drawing/2014/main" xmlns="" id="{0F49F050-9C30-4F26-B182-F35B1B17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89" y="4772887"/>
              <a:ext cx="4593265" cy="107941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프로젝트 일정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5" y="3167155"/>
            <a:ext cx="2354730" cy="2354730"/>
          </a:xfrm>
          <a:prstGeom prst="rect">
            <a:avLst/>
          </a:prstGeom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E91FA170-5BB7-4F38-B28B-CC5599602D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85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프로젝트 일정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1.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프로젝트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91852"/>
              </p:ext>
            </p:extLst>
          </p:nvPr>
        </p:nvGraphicFramePr>
        <p:xfrm>
          <a:off x="537880" y="1568304"/>
          <a:ext cx="11116237" cy="42840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583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7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901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31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93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937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93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393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3937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06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진행단계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수행내용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상세수행내용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1week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1week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1week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1week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1week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내용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주제 선정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요구 사항 분석 및 개발환경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6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레이아웃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서브 레이아웃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 레이아웃 스토리보드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6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디자인 및 </a:t>
                      </a:r>
                      <a:r>
                        <a:rPr lang="en-US" altLang="ko-KR" sz="1200" dirty="0"/>
                        <a:t>HTML </a:t>
                      </a:r>
                      <a:r>
                        <a:rPr lang="ko-KR" altLang="en-US" sz="1200" dirty="0"/>
                        <a:t>코딩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부트스트랩 </a:t>
                      </a:r>
                      <a:r>
                        <a:rPr lang="ko-KR" altLang="en-US" sz="1200" dirty="0" err="1"/>
                        <a:t>메인페이지</a:t>
                      </a:r>
                      <a:r>
                        <a:rPr lang="ko-KR" altLang="en-US" sz="12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부트스트랩 서브페이지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데이터베이스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서브페이지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6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검수 및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 디버깅 및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검수 및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테스트 및 오픈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6" name="그림 5" descr="꽃이(가) 표시된 사진&#10;&#10;자동 생성된 설명">
            <a:extLst>
              <a:ext uri="{FF2B5EF4-FFF2-40B4-BE49-F238E27FC236}">
                <a16:creationId xmlns:a16="http://schemas.microsoft.com/office/drawing/2014/main" xmlns="" id="{DF0A62B8-8F53-4966-9F2D-B8870CA62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시스템 구성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4338" name="Picture 2" descr="톱니 바퀴 - 무료 개 아이콘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3480455"/>
            <a:ext cx="2068789" cy="2068789"/>
          </a:xfrm>
          <a:prstGeom prst="rect">
            <a:avLst/>
          </a:prstGeom>
          <a:noFill/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193D1AD4-CA50-4CA6-872B-23BC6775A2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1.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요구사항 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88718"/>
              </p:ext>
            </p:extLst>
          </p:nvPr>
        </p:nvGraphicFramePr>
        <p:xfrm>
          <a:off x="438803" y="1887590"/>
          <a:ext cx="11314393" cy="37084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40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02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947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665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요구사항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대분류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중분류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소분류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요구사항 상세내용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M_1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메인페이지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</a:t>
                      </a:r>
                      <a:r>
                        <a:rPr lang="en-US" altLang="ko-KR" sz="1200" dirty="0"/>
                        <a:t>view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</a:t>
                      </a:r>
                      <a:r>
                        <a:rPr lang="en-US" altLang="ko-KR" sz="1200" dirty="0"/>
                        <a:t>view </a:t>
                      </a:r>
                      <a:r>
                        <a:rPr lang="ko-KR" altLang="en-US" sz="1200" dirty="0"/>
                        <a:t>작업 및 </a:t>
                      </a:r>
                      <a:r>
                        <a:rPr lang="en-US" altLang="ko-KR" sz="1200" dirty="0"/>
                        <a:t>bootstrap </a:t>
                      </a:r>
                      <a:r>
                        <a:rPr lang="ko-KR" altLang="en-US" sz="1200" dirty="0"/>
                        <a:t>삽입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정진솔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M_2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행동요령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행동요령 절차 및 이미지 삽입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김예린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M_3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재난발생그래프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카테고리 형태로 재난발생그래프 확인하기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정진솔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김예린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MM_1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지도페이지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카테고리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대피소 종류에 대한 카테고리로 검색 가능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최현종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MM_2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대피소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카테고리 뿐만 아니라 지역마다 검색 가능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최현종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MM_3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표시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검색한</a:t>
                      </a:r>
                      <a:r>
                        <a:rPr lang="ko-KR" altLang="en-US" sz="1200" baseline="0" dirty="0"/>
                        <a:t> 결과로 주변위치를 표시해주기 클릭 시 정보확인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최현종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MM_4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리스트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검색한 결과를 리스트를 띄어주기 클릭 시 정보확인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최현종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백재인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B_1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빅데이터</a:t>
                      </a:r>
                      <a:r>
                        <a:rPr lang="ko-KR" altLang="en-US" sz="1200" dirty="0"/>
                        <a:t> 처리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재난발생횟수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재난발생횟수를 조사하여 그래프로 통계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백재인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B_1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지진강도조사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지진 강도를 조사하여 그래프로 통계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백재인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6" name="그림 5" descr="꽃이(가) 표시된 사진&#10;&#10;자동 생성된 설명">
            <a:extLst>
              <a:ext uri="{FF2B5EF4-FFF2-40B4-BE49-F238E27FC236}">
                <a16:creationId xmlns:a16="http://schemas.microsoft.com/office/drawing/2014/main" xmlns="" id="{72497C6D-E411-453C-ADA5-B0B7DFB59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43647" y="3084338"/>
            <a:ext cx="643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15603" y="3083997"/>
            <a:ext cx="1408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 err="1">
                <a:solidFill>
                  <a:schemeClr val="bg1"/>
                </a:solidFill>
              </a:rPr>
              <a:t>Shel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68929" y="3078156"/>
            <a:ext cx="626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15794" y="2071067"/>
            <a:ext cx="2055706" cy="823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800" b="1" dirty="0" err="1">
                <a:solidFill>
                  <a:schemeClr val="bg1"/>
                </a:solidFill>
              </a:rPr>
              <a:t>isaster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45939" y="3074062"/>
            <a:ext cx="9995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800" b="1" dirty="0" err="1">
                <a:solidFill>
                  <a:schemeClr val="bg1"/>
                </a:solidFill>
              </a:rPr>
              <a:t>ter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30069" y="4000501"/>
            <a:ext cx="1915374" cy="823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800" b="1" dirty="0" err="1">
                <a:solidFill>
                  <a:schemeClr val="bg1"/>
                </a:solidFill>
              </a:rPr>
              <a:t>ervice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13034 7.40741E-7 C -0.18867 7.40741E-7 -0.26068 0.03704 -0.26068 0.06736 L -0.26068 0.13588 " pathEditMode="relative" ptsTypes="FfFF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3579E-6 L -0.06081 -1.13579E-6 C -0.08803 -1.13579E-6 -0.1211 -0.04048 -0.1211 -0.07286 L -0.1211 -0.14504 " pathEditMode="relative" ptsTypes="FfFF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28E-7 4.81481E-6 L -0.15633 -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/>
      <p:bldP spid="49" grpId="2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2904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2.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페이지 흐름도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(MVC2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패턴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)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425156" y="1092098"/>
            <a:ext cx="9341688" cy="5447981"/>
            <a:chOff x="626833" y="2211151"/>
            <a:chExt cx="9341688" cy="5447981"/>
          </a:xfrm>
        </p:grpSpPr>
        <p:grpSp>
          <p:nvGrpSpPr>
            <p:cNvPr id="3" name="그룹 2"/>
            <p:cNvGrpSpPr/>
            <p:nvPr/>
          </p:nvGrpSpPr>
          <p:grpSpPr>
            <a:xfrm>
              <a:off x="626833" y="3290112"/>
              <a:ext cx="9341688" cy="3863083"/>
              <a:chOff x="1227468" y="2097736"/>
              <a:chExt cx="9341688" cy="3863083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7468" y="2097739"/>
                <a:ext cx="1166108" cy="2528047"/>
              </a:xfrm>
              <a:prstGeom prst="roundRect">
                <a:avLst/>
              </a:prstGeom>
              <a:solidFill>
                <a:srgbClr val="FF7C8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Client</a:t>
                </a:r>
                <a:endParaRPr lang="ko-KR" altLang="en-US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360369" y="2097739"/>
                <a:ext cx="1327473" cy="1873629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Servlet</a:t>
                </a:r>
                <a:endParaRPr lang="ko-KR" altLang="en-US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5351231" y="2097739"/>
                <a:ext cx="1489537" cy="2599767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/>
                  <a:t>Business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/>
                  <a:t>Service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/>
                  <a:t>Object</a:t>
                </a:r>
                <a:endParaRPr lang="ko-KR" altLang="en-US" b="1" dirty="0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7762737" y="2097738"/>
                <a:ext cx="897169" cy="2599767"/>
              </a:xfrm>
              <a:prstGeom prst="roundRect">
                <a:avLst/>
              </a:prstGeom>
              <a:solidFill>
                <a:srgbClr val="FF66FF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/>
                  <a:t>DAO</a:t>
                </a:r>
                <a:endParaRPr lang="ko-KR" altLang="en-US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9035725" y="2097736"/>
                <a:ext cx="1533431" cy="2599767"/>
              </a:xfrm>
              <a:prstGeom prst="roundRect">
                <a:avLst/>
              </a:prstGeom>
              <a:solidFill>
                <a:srgbClr val="00CC99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/>
                  <a:t>Database</a:t>
                </a:r>
                <a:endParaRPr lang="ko-KR" altLang="en-US" b="1" dirty="0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3360368" y="5024004"/>
                <a:ext cx="1327473" cy="936815"/>
              </a:xfrm>
              <a:prstGeom prst="roundRect">
                <a:avLst/>
              </a:prstGeom>
              <a:solidFill>
                <a:srgbClr val="CCCC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JSP</a:t>
                </a:r>
                <a:endParaRPr lang="ko-KR" altLang="en-US" b="1" dirty="0"/>
              </a:p>
            </p:txBody>
          </p:sp>
        </p:grpSp>
        <p:sp>
          <p:nvSpPr>
            <p:cNvPr id="4" name="오른쪽 화살표 3"/>
            <p:cNvSpPr/>
            <p:nvPr/>
          </p:nvSpPr>
          <p:spPr>
            <a:xfrm>
              <a:off x="1515035" y="3621741"/>
              <a:ext cx="1513493" cy="233083"/>
            </a:xfrm>
            <a:prstGeom prst="rightArrow">
              <a:avLst>
                <a:gd name="adj1" fmla="val 35187"/>
                <a:gd name="adj2" fmla="val 88461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 rot="5400000">
              <a:off x="2666723" y="5585107"/>
              <a:ext cx="1513493" cy="233083"/>
            </a:xfrm>
            <a:prstGeom prst="rightArrow">
              <a:avLst>
                <a:gd name="adj1" fmla="val 35187"/>
                <a:gd name="adj2" fmla="val 88461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7875568" y="3621671"/>
              <a:ext cx="847092" cy="233083"/>
            </a:xfrm>
            <a:prstGeom prst="rightArrow">
              <a:avLst>
                <a:gd name="adj1" fmla="val 35187"/>
                <a:gd name="adj2" fmla="val 88461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 rot="10800000">
              <a:off x="7910729" y="5253317"/>
              <a:ext cx="847092" cy="233083"/>
            </a:xfrm>
            <a:prstGeom prst="rightArrow">
              <a:avLst>
                <a:gd name="adj1" fmla="val 35187"/>
                <a:gd name="adj2" fmla="val 88461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화살표 21"/>
            <p:cNvSpPr/>
            <p:nvPr/>
          </p:nvSpPr>
          <p:spPr>
            <a:xfrm rot="13166204">
              <a:off x="1265204" y="5903496"/>
              <a:ext cx="1809566" cy="233083"/>
            </a:xfrm>
            <a:prstGeom prst="rightArrow">
              <a:avLst>
                <a:gd name="adj1" fmla="val 35187"/>
                <a:gd name="adj2" fmla="val 88461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189" y="3500717"/>
              <a:ext cx="1377203" cy="475129"/>
              <a:chOff x="6000189" y="3536575"/>
              <a:chExt cx="1377203" cy="475129"/>
            </a:xfrm>
          </p:grpSpPr>
          <p:sp>
            <p:nvSpPr>
              <p:cNvPr id="9" name="오른쪽 화살표 8"/>
              <p:cNvSpPr/>
              <p:nvPr/>
            </p:nvSpPr>
            <p:spPr>
              <a:xfrm>
                <a:off x="6995271" y="3693319"/>
                <a:ext cx="382121" cy="161505"/>
              </a:xfrm>
              <a:prstGeom prst="rightArrow">
                <a:avLst>
                  <a:gd name="adj1" fmla="val 50000"/>
                  <a:gd name="adj2" fmla="val 85014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000189" y="3730996"/>
                <a:ext cx="394447" cy="762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6394636" y="3536575"/>
                <a:ext cx="600635" cy="475129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394636" y="3589473"/>
                <a:ext cx="628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_ac" pitchFamily="50" charset="-127"/>
                    <a:ea typeface="나눔스퀘어_ac" pitchFamily="50" charset="-127"/>
                  </a:rPr>
                  <a:t>DTO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858853" y="3500717"/>
              <a:ext cx="1160823" cy="475129"/>
              <a:chOff x="3858853" y="3500717"/>
              <a:chExt cx="1160823" cy="475129"/>
            </a:xfrm>
          </p:grpSpPr>
          <p:sp>
            <p:nvSpPr>
              <p:cNvPr id="32" name="오른쪽 화살표 31"/>
              <p:cNvSpPr/>
              <p:nvPr/>
            </p:nvSpPr>
            <p:spPr>
              <a:xfrm>
                <a:off x="4722406" y="3652485"/>
                <a:ext cx="297270" cy="161505"/>
              </a:xfrm>
              <a:prstGeom prst="rightArrow">
                <a:avLst>
                  <a:gd name="adj1" fmla="val 50000"/>
                  <a:gd name="adj2" fmla="val 85014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858853" y="3695138"/>
                <a:ext cx="262917" cy="762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121770" y="3500717"/>
                <a:ext cx="600635" cy="475129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1770" y="3553615"/>
                <a:ext cx="628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_ac" pitchFamily="50" charset="-127"/>
                    <a:ea typeface="나눔스퀘어_ac" pitchFamily="50" charset="-127"/>
                  </a:rPr>
                  <a:t>DTO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832659" y="4352433"/>
              <a:ext cx="1152662" cy="475129"/>
              <a:chOff x="3832659" y="4352433"/>
              <a:chExt cx="1152662" cy="475129"/>
            </a:xfrm>
          </p:grpSpPr>
          <p:sp>
            <p:nvSpPr>
              <p:cNvPr id="37" name="오른쪽 화살표 36"/>
              <p:cNvSpPr/>
              <p:nvPr/>
            </p:nvSpPr>
            <p:spPr>
              <a:xfrm rot="10800000">
                <a:off x="3832659" y="4514289"/>
                <a:ext cx="297270" cy="161505"/>
              </a:xfrm>
              <a:prstGeom prst="rightArrow">
                <a:avLst>
                  <a:gd name="adj1" fmla="val 50000"/>
                  <a:gd name="adj2" fmla="val 85014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10800000">
                <a:off x="4722404" y="4556941"/>
                <a:ext cx="262917" cy="762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10800000">
                <a:off x="4121769" y="4352433"/>
                <a:ext cx="600635" cy="475129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21770" y="4405332"/>
                <a:ext cx="628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_ac" pitchFamily="50" charset="-127"/>
                    <a:ea typeface="나눔스퀘어_ac" pitchFamily="50" charset="-127"/>
                  </a:rPr>
                  <a:t>DTO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020447" y="5117722"/>
              <a:ext cx="1377203" cy="475129"/>
              <a:chOff x="6020447" y="5117722"/>
              <a:chExt cx="1377203" cy="475129"/>
            </a:xfrm>
          </p:grpSpPr>
          <p:sp>
            <p:nvSpPr>
              <p:cNvPr id="42" name="오른쪽 화살표 41"/>
              <p:cNvSpPr/>
              <p:nvPr/>
            </p:nvSpPr>
            <p:spPr>
              <a:xfrm rot="10800000">
                <a:off x="6020447" y="5274602"/>
                <a:ext cx="382121" cy="161505"/>
              </a:xfrm>
              <a:prstGeom prst="rightArrow">
                <a:avLst>
                  <a:gd name="adj1" fmla="val 50000"/>
                  <a:gd name="adj2" fmla="val 85014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10800000">
                <a:off x="7003203" y="5322230"/>
                <a:ext cx="394447" cy="762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 rot="10800000">
                <a:off x="6402568" y="5117722"/>
                <a:ext cx="600635" cy="475129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02568" y="5170621"/>
                <a:ext cx="628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_ac" pitchFamily="50" charset="-127"/>
                    <a:ea typeface="나눔스퀘어_ac" pitchFamily="50" charset="-127"/>
                  </a:rPr>
                  <a:t>DTO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980675" y="331551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요청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5802" y="2888734"/>
              <a:ext cx="1215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Controller</a:t>
              </a:r>
              <a:endParaRPr lang="ko-KR" altLang="en-US" dirty="0"/>
            </a:p>
          </p:txBody>
        </p:sp>
        <p:sp>
          <p:nvSpPr>
            <p:cNvPr id="48" name="L 도형 47"/>
            <p:cNvSpPr/>
            <p:nvPr/>
          </p:nvSpPr>
          <p:spPr>
            <a:xfrm rot="5400000">
              <a:off x="6193973" y="1806629"/>
              <a:ext cx="578722" cy="2254703"/>
            </a:xfrm>
            <a:prstGeom prst="corner">
              <a:avLst>
                <a:gd name="adj1" fmla="val 11517"/>
                <a:gd name="adj2" fmla="val 10578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40941" y="2644619"/>
              <a:ext cx="69745" cy="57378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56774" y="2211151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95171" y="7289800"/>
              <a:ext cx="1856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프레젠테이션 계층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69987" y="57368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응답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65837" y="6031714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비즈니스 계층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81773" y="6020037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퍼시스턴스</a:t>
              </a:r>
              <a:r>
                <a:rPr lang="ko-KR" altLang="en-US" dirty="0"/>
                <a:t> 계층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60441" y="551698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View</a:t>
              </a:r>
              <a:endParaRPr lang="ko-KR" altLang="en-US" dirty="0"/>
            </a:p>
          </p:txBody>
        </p:sp>
      </p:grpSp>
      <p:pic>
        <p:nvPicPr>
          <p:cNvPr id="57" name="그림 56" descr="꽃이(가) 표시된 사진&#10;&#10;자동 생성된 설명">
            <a:extLst>
              <a:ext uri="{FF2B5EF4-FFF2-40B4-BE49-F238E27FC236}">
                <a16:creationId xmlns:a16="http://schemas.microsoft.com/office/drawing/2014/main" xmlns="" id="{6DF4AAF1-F9C5-48F3-B0E6-07E5C2285B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203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3. Database Table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pic>
        <p:nvPicPr>
          <p:cNvPr id="8" name="그림 7" descr="꽃이(가) 표시된 사진&#10;&#10;자동 생성된 설명">
            <a:extLst>
              <a:ext uri="{FF2B5EF4-FFF2-40B4-BE49-F238E27FC236}">
                <a16:creationId xmlns:a16="http://schemas.microsoft.com/office/drawing/2014/main" xmlns="" id="{35D92A12-D575-4DA5-A7B9-8E0F7F59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7625" y="2417528"/>
            <a:ext cx="11106585" cy="2471178"/>
            <a:chOff x="537625" y="2417528"/>
            <a:chExt cx="11106585" cy="24711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13"/>
            <a:stretch/>
          </p:blipFill>
          <p:spPr>
            <a:xfrm>
              <a:off x="537625" y="2417528"/>
              <a:ext cx="3324486" cy="24711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3" r="35176"/>
            <a:stretch/>
          </p:blipFill>
          <p:spPr>
            <a:xfrm>
              <a:off x="4377878" y="2417528"/>
              <a:ext cx="3426079" cy="247117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65"/>
            <a:stretch/>
          </p:blipFill>
          <p:spPr>
            <a:xfrm>
              <a:off x="8319724" y="2417528"/>
              <a:ext cx="3324486" cy="241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319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pic>
        <p:nvPicPr>
          <p:cNvPr id="8" name="그림 7" descr="꽃이(가) 표시된 사진&#10;&#10;자동 생성된 설명">
            <a:extLst>
              <a:ext uri="{FF2B5EF4-FFF2-40B4-BE49-F238E27FC236}">
                <a16:creationId xmlns:a16="http://schemas.microsoft.com/office/drawing/2014/main" xmlns="" id="{347D666C-225F-4619-9A45-582C4C9AD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937" y="1111250"/>
            <a:ext cx="220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3. Database Source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3349" y="1964979"/>
            <a:ext cx="10732804" cy="3591426"/>
            <a:chOff x="673349" y="1964979"/>
            <a:chExt cx="10732804" cy="35914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091" y="2336505"/>
              <a:ext cx="2810267" cy="28483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49" y="1964979"/>
              <a:ext cx="2829320" cy="3591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780" y="1993558"/>
              <a:ext cx="2848373" cy="3562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95715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pic>
        <p:nvPicPr>
          <p:cNvPr id="8" name="그림 7" descr="꽃이(가) 표시된 사진&#10;&#10;자동 생성된 설명">
            <a:extLst>
              <a:ext uri="{FF2B5EF4-FFF2-40B4-BE49-F238E27FC236}">
                <a16:creationId xmlns:a16="http://schemas.microsoft.com/office/drawing/2014/main" xmlns="" id="{347D666C-225F-4619-9A45-582C4C9AD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937" y="1111250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빅데이터 시각화 과정</a:t>
            </a: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–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규모별 지진발생횟수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5181600" y="3245882"/>
            <a:ext cx="825500" cy="1676400"/>
          </a:xfrm>
          <a:prstGeom prst="chevron">
            <a:avLst/>
          </a:prstGeom>
          <a:solidFill>
            <a:srgbClr val="B7D7E1"/>
          </a:solidFill>
          <a:ln>
            <a:solidFill>
              <a:srgbClr val="B7D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74547"/>
              </p:ext>
            </p:extLst>
          </p:nvPr>
        </p:nvGraphicFramePr>
        <p:xfrm>
          <a:off x="381000" y="1626632"/>
          <a:ext cx="4368800" cy="4926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8800">
                  <a:extLst>
                    <a:ext uri="{9D8B030D-6E8A-4147-A177-3AD203B41FA5}">
                      <a16:colId xmlns:a16="http://schemas.microsoft.com/office/drawing/2014/main" xmlns="" val="3465553196"/>
                    </a:ext>
                  </a:extLst>
                </a:gridCol>
              </a:tblGrid>
              <a:tr h="27403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4">
                        <a:alphaModFix amt="99000"/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962868208"/>
                  </a:ext>
                </a:extLst>
              </a:tr>
              <a:tr h="21861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>
                        <a:alphaModFix amt="99000"/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57367942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433082"/>
            <a:ext cx="5503333" cy="330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9241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시스템 구성</a:t>
            </a:r>
          </a:p>
        </p:txBody>
      </p:sp>
      <p:pic>
        <p:nvPicPr>
          <p:cNvPr id="8" name="그림 7" descr="꽃이(가) 표시된 사진&#10;&#10;자동 생성된 설명">
            <a:extLst>
              <a:ext uri="{FF2B5EF4-FFF2-40B4-BE49-F238E27FC236}">
                <a16:creationId xmlns:a16="http://schemas.microsoft.com/office/drawing/2014/main" xmlns="" id="{347D666C-225F-4619-9A45-582C4C9AD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937" y="1111250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빅데이터 시각화 과정</a:t>
            </a: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– </a:t>
            </a:r>
            <a:r>
              <a:rPr lang="ko-KR" altLang="en-US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연도별 태풍발생횟수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5810250" y="3169682"/>
            <a:ext cx="825500" cy="1676400"/>
          </a:xfrm>
          <a:prstGeom prst="chevron">
            <a:avLst/>
          </a:prstGeom>
          <a:solidFill>
            <a:srgbClr val="B7D7E1"/>
          </a:solidFill>
          <a:ln>
            <a:solidFill>
              <a:srgbClr val="B7D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6" y="1912692"/>
            <a:ext cx="5072674" cy="4187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91" y="2593053"/>
            <a:ext cx="4711312" cy="2826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0218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화면 구성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6386" name="Picture 2" descr="텔레비전 화면 무료 아이콘 의 Outicon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2" y="3712229"/>
            <a:ext cx="1899020" cy="18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44CDED1B-600E-4F9E-BFC7-B8DC7B118A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5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화면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1.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사이트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맵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430959" y="2213300"/>
            <a:ext cx="7141019" cy="2984342"/>
            <a:chOff x="2430959" y="2213300"/>
            <a:chExt cx="7141019" cy="298434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430959" y="2213300"/>
              <a:ext cx="7141019" cy="988375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 err="1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재난대피소</a:t>
              </a:r>
              <a:r>
                <a:rPr lang="ko-KR" altLang="en-US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 서비스</a:t>
              </a:r>
              <a:endParaRPr lang="en-US" altLang="ko-KR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430959" y="4209267"/>
              <a:ext cx="2619198" cy="988375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main</a:t>
              </a:r>
              <a:endParaRPr lang="ko-KR" altLang="en-US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952780" y="4209266"/>
              <a:ext cx="2619198" cy="988375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map</a:t>
              </a:r>
              <a:endParaRPr lang="ko-KR" altLang="en-US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cxnSp>
          <p:nvCxnSpPr>
            <p:cNvPr id="37" name="구부러진 연결선 36"/>
            <p:cNvCxnSpPr>
              <a:stCxn id="30" idx="2"/>
              <a:endCxn id="35" idx="0"/>
            </p:cNvCxnSpPr>
            <p:nvPr/>
          </p:nvCxnSpPr>
          <p:spPr>
            <a:xfrm rot="16200000" flipH="1">
              <a:off x="6628129" y="2575015"/>
              <a:ext cx="1007591" cy="22609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dk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구부러진 연결선 37"/>
            <p:cNvCxnSpPr>
              <a:stCxn id="30" idx="2"/>
              <a:endCxn id="34" idx="0"/>
            </p:cNvCxnSpPr>
            <p:nvPr/>
          </p:nvCxnSpPr>
          <p:spPr>
            <a:xfrm rot="5400000">
              <a:off x="4367218" y="2575016"/>
              <a:ext cx="1007592" cy="226091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dk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꽃이(가) 표시된 사진&#10;&#10;자동 생성된 설명">
            <a:extLst>
              <a:ext uri="{FF2B5EF4-FFF2-40B4-BE49-F238E27FC236}">
                <a16:creationId xmlns:a16="http://schemas.microsoft.com/office/drawing/2014/main" xmlns="" id="{DBA56671-FE81-4475-B973-AC94F4D85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화면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6" y="1111250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2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스토리보드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-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메인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510549" y="2277279"/>
            <a:ext cx="4762500" cy="2817257"/>
            <a:chOff x="6510549" y="1820079"/>
            <a:chExt cx="4762500" cy="28172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549" y="2189411"/>
              <a:ext cx="4762500" cy="24479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559015" y="18200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_ac" pitchFamily="50" charset="-127"/>
                  <a:ea typeface="나눔스퀘어_ac" pitchFamily="50" charset="-127"/>
                </a:rPr>
                <a:t>(</a:t>
              </a:r>
              <a:r>
                <a:rPr lang="ko-KR" altLang="en-US" sz="1600" dirty="0">
                  <a:latin typeface="나눔스퀘어_ac" pitchFamily="50" charset="-127"/>
                  <a:ea typeface="나눔스퀘어_ac" pitchFamily="50" charset="-127"/>
                </a:rPr>
                <a:t>예시</a:t>
              </a:r>
              <a:r>
                <a:rPr lang="en-US" altLang="ko-KR" sz="1600" dirty="0">
                  <a:latin typeface="나눔스퀘어_ac" pitchFamily="50" charset="-127"/>
                  <a:ea typeface="나눔스퀘어_ac" pitchFamily="50" charset="-127"/>
                </a:rPr>
                <a:t>)</a:t>
              </a:r>
              <a:endParaRPr lang="ko-KR" altLang="en-US" sz="16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21" name="그림 20" descr="꽃이(가) 표시된 사진&#10;&#10;자동 생성된 설명">
            <a:extLst>
              <a:ext uri="{FF2B5EF4-FFF2-40B4-BE49-F238E27FC236}">
                <a16:creationId xmlns:a16="http://schemas.microsoft.com/office/drawing/2014/main" xmlns="" id="{7C141F47-C02B-433C-BAC2-E0718F815B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06249" y="2706459"/>
            <a:ext cx="4304663" cy="2328227"/>
            <a:chOff x="906249" y="2249259"/>
            <a:chExt cx="4304663" cy="2328227"/>
          </a:xfrm>
        </p:grpSpPr>
        <p:sp>
          <p:nvSpPr>
            <p:cNvPr id="2" name="직사각형 1"/>
            <p:cNvSpPr/>
            <p:nvPr/>
          </p:nvSpPr>
          <p:spPr>
            <a:xfrm>
              <a:off x="906249" y="2249259"/>
              <a:ext cx="4304663" cy="2328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068482" y="3721882"/>
              <a:ext cx="1199535" cy="42278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rPr>
                <a:t>행동요령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849142" y="3721881"/>
              <a:ext cx="1199535" cy="42278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rPr>
                <a:t>발생현황</a:t>
              </a:r>
              <a:endParaRPr lang="ko-KR" altLang="en-US" sz="1400" dirty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458812" y="3721880"/>
              <a:ext cx="1199535" cy="42278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itchFamily="50" charset="-127"/>
                  <a:ea typeface="나눔스퀘어_ac" pitchFamily="50" charset="-127"/>
                </a:rPr>
                <a:t>대피소위치</a:t>
              </a:r>
            </a:p>
          </p:txBody>
        </p:sp>
        <p:pic>
          <p:nvPicPr>
            <p:cNvPr id="22" name="그림 21" descr="꽃이(가) 표시된 사진&#10;&#10;자동 생성된 설명">
              <a:extLst>
                <a:ext uri="{FF2B5EF4-FFF2-40B4-BE49-F238E27FC236}">
                  <a16:creationId xmlns:a16="http://schemas.microsoft.com/office/drawing/2014/main" xmlns="" id="{FE9E9C90-203C-4793-9C9A-7311CE859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2" b="28083"/>
            <a:stretch/>
          </p:blipFill>
          <p:spPr>
            <a:xfrm>
              <a:off x="1908000" y="2508764"/>
              <a:ext cx="2301160" cy="1017665"/>
            </a:xfrm>
            <a:prstGeom prst="rect">
              <a:avLst/>
            </a:prstGeom>
          </p:spPr>
        </p:pic>
      </p:grpSp>
      <p:cxnSp>
        <p:nvCxnSpPr>
          <p:cNvPr id="11" name="구부러진 연결선 10"/>
          <p:cNvCxnSpPr>
            <a:stCxn id="12" idx="2"/>
            <a:endCxn id="9" idx="2"/>
          </p:cNvCxnSpPr>
          <p:nvPr/>
        </p:nvCxnSpPr>
        <p:spPr>
          <a:xfrm rot="16200000" flipH="1">
            <a:off x="6424020" y="2626757"/>
            <a:ext cx="492668" cy="4442889"/>
          </a:xfrm>
          <a:prstGeom prst="curvedConnector3">
            <a:avLst>
              <a:gd name="adj1" fmla="val 1464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0" descr="Hand Click Sticker by SHEDEVR for iOS &amp; Android | GIPHY"/>
          <p:cNvPicPr>
            <a:picLocks noChangeAspect="1" noChangeArrowheads="1" noCrop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25122" y="4315835"/>
            <a:ext cx="523903" cy="63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화면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6" y="1111250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2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스토리보드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-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지도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29412" y="1816346"/>
            <a:ext cx="8133175" cy="3878116"/>
            <a:chOff x="1089202" y="1816345"/>
            <a:chExt cx="8892765" cy="4240309"/>
          </a:xfrm>
        </p:grpSpPr>
        <p:grpSp>
          <p:nvGrpSpPr>
            <p:cNvPr id="12" name="그룹 11"/>
            <p:cNvGrpSpPr/>
            <p:nvPr/>
          </p:nvGrpSpPr>
          <p:grpSpPr>
            <a:xfrm>
              <a:off x="1089202" y="1816345"/>
              <a:ext cx="8892765" cy="4240309"/>
              <a:chOff x="873535" y="1960724"/>
              <a:chExt cx="8892765" cy="424030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873535" y="1960724"/>
                <a:ext cx="2104223" cy="4240309"/>
                <a:chOff x="7836310" y="2075737"/>
                <a:chExt cx="2104223" cy="424030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7836310" y="2075737"/>
                  <a:ext cx="2104223" cy="424030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" name="직선 연결선 3"/>
                <p:cNvCxnSpPr/>
                <p:nvPr/>
              </p:nvCxnSpPr>
              <p:spPr>
                <a:xfrm>
                  <a:off x="7836310" y="3136490"/>
                  <a:ext cx="210422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직사각형 7"/>
                <p:cNvSpPr/>
                <p:nvPr/>
              </p:nvSpPr>
              <p:spPr>
                <a:xfrm>
                  <a:off x="7930656" y="2671531"/>
                  <a:ext cx="1915529" cy="35713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solidFill>
                        <a:schemeClr val="tx1"/>
                      </a:solidFill>
                      <a:latin typeface="나눔스퀘어_ac" pitchFamily="50" charset="-127"/>
                      <a:ea typeface="나눔스퀘어_ac" pitchFamily="50" charset="-127"/>
                    </a:rPr>
                    <a:t>대피소 카테고리</a:t>
                  </a: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930655" y="2222921"/>
                  <a:ext cx="1915529" cy="35713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solidFill>
                        <a:schemeClr val="tx1"/>
                      </a:solidFill>
                      <a:latin typeface="나눔스퀘어_ac" pitchFamily="50" charset="-127"/>
                      <a:ea typeface="나눔스퀘어_ac" pitchFamily="50" charset="-127"/>
                    </a:rPr>
                    <a:t>지역 카테고리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8341303" y="4495800"/>
                  <a:ext cx="8483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나눔스퀘어_ac" pitchFamily="50" charset="-127"/>
                      <a:ea typeface="나눔스퀘어_ac" pitchFamily="50" charset="-127"/>
                    </a:rPr>
                    <a:t>리스트</a:t>
                  </a:r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2996575" y="1960724"/>
                <a:ext cx="6769725" cy="42403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2" r="5911"/>
            <a:stretch/>
          </p:blipFill>
          <p:spPr>
            <a:xfrm>
              <a:off x="3212242" y="1838326"/>
              <a:ext cx="6750909" cy="4207045"/>
            </a:xfrm>
            <a:prstGeom prst="rect">
              <a:avLst/>
            </a:prstGeom>
          </p:spPr>
        </p:pic>
      </p:grpSp>
      <p:pic>
        <p:nvPicPr>
          <p:cNvPr id="17" name="그림 16" descr="꽃이(가) 표시된 사진&#10;&#10;자동 생성된 설명">
            <a:extLst>
              <a:ext uri="{FF2B5EF4-FFF2-40B4-BE49-F238E27FC236}">
                <a16:creationId xmlns:a16="http://schemas.microsoft.com/office/drawing/2014/main" xmlns="" id="{D3989029-D44E-4B5E-8580-1018AF38F3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프로젝트 시연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7410" name="Picture 2" descr="시연 - 무료 사람들개 아이콘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94" y="3336271"/>
            <a:ext cx="2078411" cy="20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30933C2F-1E5B-4CF6-82C0-BFB19541E6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4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3787" y="0"/>
            <a:ext cx="2013627" cy="3722370"/>
            <a:chOff x="952027" y="0"/>
            <a:chExt cx="2013627" cy="3722370"/>
          </a:xfrm>
        </p:grpSpPr>
        <p:sp>
          <p:nvSpPr>
            <p:cNvPr id="54" name="TextBox 3"/>
            <p:cNvSpPr txBox="1"/>
            <p:nvPr/>
          </p:nvSpPr>
          <p:spPr>
            <a:xfrm>
              <a:off x="952027" y="2776161"/>
              <a:ext cx="2013627" cy="946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800" dirty="0">
                  <a:solidFill>
                    <a:srgbClr val="773C0F"/>
                  </a:solidFill>
                  <a:latin typeface="나눔스퀘어_ac" pitchFamily="50" charset="-127"/>
                  <a:ea typeface="나눔스퀘어_ac" pitchFamily="50" charset="-127"/>
                </a:rPr>
                <a:t>PROJECT INDEX</a:t>
              </a:r>
            </a:p>
          </p:txBody>
        </p:sp>
        <p:grpSp>
          <p:nvGrpSpPr>
            <p:cNvPr id="56" name="Group 4"/>
            <p:cNvGrpSpPr>
              <a:grpSpLocks noChangeAspect="1"/>
            </p:cNvGrpSpPr>
            <p:nvPr/>
          </p:nvGrpSpPr>
          <p:grpSpPr>
            <a:xfrm rot="20629952">
              <a:off x="1761377" y="2179395"/>
              <a:ext cx="479425" cy="492125"/>
              <a:chOff x="1401" y="818"/>
              <a:chExt cx="302" cy="310"/>
            </a:xfrm>
            <a:solidFill>
              <a:srgbClr val="773C0F"/>
            </a:solidFill>
          </p:grpSpPr>
          <p:sp>
            <p:nvSpPr>
              <p:cNvPr id="57" name="Freeform 6"/>
              <p:cNvSpPr/>
              <p:nvPr/>
            </p:nvSpPr>
            <p:spPr>
              <a:xfrm>
                <a:off x="1401" y="818"/>
                <a:ext cx="302" cy="170"/>
              </a:xfrm>
              <a:custGeom>
                <a:avLst/>
                <a:gdLst>
                  <a:gd name="T0" fmla="*/ 1661 w 3322"/>
                  <a:gd name="T1" fmla="*/ 0 h 1869"/>
                  <a:gd name="T2" fmla="*/ 3322 w 3322"/>
                  <a:gd name="T3" fmla="*/ 932 h 1869"/>
                  <a:gd name="T4" fmla="*/ 1661 w 3322"/>
                  <a:gd name="T5" fmla="*/ 1869 h 1869"/>
                  <a:gd name="T6" fmla="*/ 0 w 3322"/>
                  <a:gd name="T7" fmla="*/ 932 h 1869"/>
                  <a:gd name="T8" fmla="*/ 1661 w 3322"/>
                  <a:gd name="T9" fmla="*/ 0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2" h="1869">
                    <a:moveTo>
                      <a:pt x="1661" y="0"/>
                    </a:moveTo>
                    <a:lnTo>
                      <a:pt x="3322" y="932"/>
                    </a:lnTo>
                    <a:lnTo>
                      <a:pt x="1661" y="1869"/>
                    </a:lnTo>
                    <a:lnTo>
                      <a:pt x="0" y="932"/>
                    </a:lnTo>
                    <a:lnTo>
                      <a:pt x="1661" y="0"/>
                    </a:lnTo>
                    <a:close/>
                  </a:path>
                </a:pathLst>
              </a:custGeom>
              <a:grpFill/>
              <a:ln w="0">
                <a:solidFill>
                  <a:srgbClr val="773C0F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8" name="Freeform 7"/>
              <p:cNvSpPr/>
              <p:nvPr/>
            </p:nvSpPr>
            <p:spPr>
              <a:xfrm>
                <a:off x="1401" y="945"/>
                <a:ext cx="302" cy="113"/>
              </a:xfrm>
              <a:custGeom>
                <a:avLst/>
                <a:gdLst>
                  <a:gd name="T0" fmla="*/ 541 w 3322"/>
                  <a:gd name="T1" fmla="*/ 0 h 1241"/>
                  <a:gd name="T2" fmla="*/ 1661 w 3322"/>
                  <a:gd name="T3" fmla="*/ 632 h 1241"/>
                  <a:gd name="T4" fmla="*/ 2781 w 3322"/>
                  <a:gd name="T5" fmla="*/ 0 h 1241"/>
                  <a:gd name="T6" fmla="*/ 3322 w 3322"/>
                  <a:gd name="T7" fmla="*/ 303 h 1241"/>
                  <a:gd name="T8" fmla="*/ 1661 w 3322"/>
                  <a:gd name="T9" fmla="*/ 1241 h 1241"/>
                  <a:gd name="T10" fmla="*/ 0 w 3322"/>
                  <a:gd name="T11" fmla="*/ 303 h 1241"/>
                  <a:gd name="T12" fmla="*/ 541 w 3322"/>
                  <a:gd name="T13" fmla="*/ 0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41">
                    <a:moveTo>
                      <a:pt x="541" y="0"/>
                    </a:moveTo>
                    <a:lnTo>
                      <a:pt x="1661" y="632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41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773C0F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9" name="Freeform 8"/>
              <p:cNvSpPr/>
              <p:nvPr/>
            </p:nvSpPr>
            <p:spPr>
              <a:xfrm>
                <a:off x="1401" y="1015"/>
                <a:ext cx="302" cy="113"/>
              </a:xfrm>
              <a:custGeom>
                <a:avLst/>
                <a:gdLst>
                  <a:gd name="T0" fmla="*/ 541 w 3322"/>
                  <a:gd name="T1" fmla="*/ 0 h 1239"/>
                  <a:gd name="T2" fmla="*/ 1661 w 3322"/>
                  <a:gd name="T3" fmla="*/ 631 h 1239"/>
                  <a:gd name="T4" fmla="*/ 2781 w 3322"/>
                  <a:gd name="T5" fmla="*/ 0 h 1239"/>
                  <a:gd name="T6" fmla="*/ 3322 w 3322"/>
                  <a:gd name="T7" fmla="*/ 303 h 1239"/>
                  <a:gd name="T8" fmla="*/ 1661 w 3322"/>
                  <a:gd name="T9" fmla="*/ 1239 h 1239"/>
                  <a:gd name="T10" fmla="*/ 0 w 3322"/>
                  <a:gd name="T11" fmla="*/ 303 h 1239"/>
                  <a:gd name="T12" fmla="*/ 541 w 3322"/>
                  <a:gd name="T13" fmla="*/ 0 h 1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2" h="1239">
                    <a:moveTo>
                      <a:pt x="541" y="0"/>
                    </a:moveTo>
                    <a:lnTo>
                      <a:pt x="1661" y="631"/>
                    </a:lnTo>
                    <a:lnTo>
                      <a:pt x="2781" y="0"/>
                    </a:lnTo>
                    <a:lnTo>
                      <a:pt x="3322" y="303"/>
                    </a:lnTo>
                    <a:lnTo>
                      <a:pt x="1661" y="1239"/>
                    </a:lnTo>
                    <a:lnTo>
                      <a:pt x="0" y="303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solidFill>
                  <a:srgbClr val="773C0F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cxnSp>
          <p:nvCxnSpPr>
            <p:cNvPr id="60" name="직선 연결선 36"/>
            <p:cNvCxnSpPr/>
            <p:nvPr/>
          </p:nvCxnSpPr>
          <p:spPr>
            <a:xfrm>
              <a:off x="1914542" y="0"/>
              <a:ext cx="6965" cy="2234728"/>
            </a:xfrm>
            <a:prstGeom prst="line">
              <a:avLst/>
            </a:prstGeom>
            <a:solidFill>
              <a:srgbClr val="773C0F"/>
            </a:solidFill>
            <a:ln w="19050">
              <a:solidFill>
                <a:srgbClr val="773C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5"/>
          <p:cNvSpPr txBox="1"/>
          <p:nvPr/>
        </p:nvSpPr>
        <p:spPr>
          <a:xfrm>
            <a:off x="6936810" y="747045"/>
            <a:ext cx="3462249" cy="53245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01</a:t>
            </a:r>
            <a:r>
              <a:rPr lang="en-US" altLang="ko-KR" sz="2000" dirty="0">
                <a:solidFill>
                  <a:srgbClr val="64818D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팀 소개</a:t>
            </a:r>
          </a:p>
          <a:p>
            <a:pPr lvl="0">
              <a:defRPr/>
            </a:pPr>
            <a:endParaRPr lang="ko-KR" altLang="en-US" sz="2000" dirty="0"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02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	프로젝트 소개</a:t>
            </a:r>
            <a:endParaRPr lang="en-US" altLang="ko-KR" sz="2000" dirty="0">
              <a:solidFill>
                <a:srgbClr val="64818D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endParaRPr lang="en-US" altLang="ko-KR" sz="2000" dirty="0">
              <a:solidFill>
                <a:srgbClr val="64818D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03</a:t>
            </a:r>
            <a:r>
              <a:rPr lang="en-US" altLang="ko-KR" sz="2000" dirty="0">
                <a:solidFill>
                  <a:srgbClr val="64818D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시장 조사</a:t>
            </a:r>
          </a:p>
          <a:p>
            <a:pPr lvl="0">
              <a:defRPr/>
            </a:pPr>
            <a:endParaRPr lang="ko-KR" altLang="en-US" sz="2000" dirty="0"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04</a:t>
            </a:r>
            <a:r>
              <a:rPr lang="en-US" altLang="ko-KR" sz="2000" dirty="0">
                <a:solidFill>
                  <a:srgbClr val="64818D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프로젝트 개발 환경</a:t>
            </a:r>
          </a:p>
          <a:p>
            <a:pPr lvl="0">
              <a:defRPr/>
            </a:pPr>
            <a:endParaRPr lang="ko-KR" altLang="en-US" sz="2000" dirty="0"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05</a:t>
            </a:r>
            <a:r>
              <a:rPr lang="en-US" altLang="ko-KR" sz="2000" dirty="0">
                <a:solidFill>
                  <a:srgbClr val="64818D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프로젝트 일정</a:t>
            </a:r>
            <a:endParaRPr lang="en-US" altLang="ko-KR" sz="2000" dirty="0">
              <a:solidFill>
                <a:srgbClr val="64818D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endParaRPr lang="en-US" altLang="ko-KR" sz="2000" dirty="0">
              <a:solidFill>
                <a:srgbClr val="64818D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06</a:t>
            </a:r>
            <a:r>
              <a:rPr lang="en-US" altLang="ko-KR" sz="2000" dirty="0">
                <a:solidFill>
                  <a:srgbClr val="64818D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시스템 구성</a:t>
            </a:r>
          </a:p>
          <a:p>
            <a:pPr lvl="0">
              <a:defRPr/>
            </a:pPr>
            <a:endParaRPr lang="en-US" altLang="ko-KR" sz="2000" dirty="0">
              <a:solidFill>
                <a:srgbClr val="64818D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07	</a:t>
            </a:r>
            <a:r>
              <a:rPr lang="ko-KR" altLang="en-US" sz="200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</a:rPr>
              <a:t>화면 구성</a:t>
            </a:r>
            <a:endParaRPr lang="en-US" altLang="ko-KR" sz="200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457200" lvl="0" indent="-457200">
              <a:buAutoNum type="arabicPlain" startAt="7"/>
              <a:defRPr/>
            </a:pPr>
            <a:endParaRPr lang="en-US" altLang="ko-KR" sz="200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08	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실제 프로젝트 구성</a:t>
            </a:r>
            <a:endParaRPr lang="en-US" altLang="ko-KR" sz="2000" dirty="0"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endParaRPr lang="en-US" altLang="ko-KR" sz="2000" dirty="0">
              <a:solidFill>
                <a:srgbClr val="000000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lvl="0">
              <a:defRPr/>
            </a:pPr>
            <a:r>
              <a:rPr lang="en-US" altLang="ko-KR" sz="2000" dirty="0" smtClean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09</a:t>
            </a:r>
            <a:r>
              <a:rPr lang="en-US" altLang="ko-KR" sz="2000" dirty="0">
                <a:solidFill>
                  <a:srgbClr val="773C0F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Q &amp; A</a:t>
            </a:r>
            <a:endParaRPr lang="ko-KR" altLang="en-US" sz="20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</a:t>
              </a:r>
              <a:r>
                <a:rPr lang="en-US" altLang="ko-KR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Q&amp;A</a:t>
              </a:r>
              <a:endParaRPr lang="ko-KR" altLang="en-US" sz="3000" kern="0" dirty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30933C2F-1E5B-4CF6-82C0-BFB19541E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  <p:pic>
        <p:nvPicPr>
          <p:cNvPr id="1030" name="Picture 6" descr="QnA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4" y="3105946"/>
            <a:ext cx="2236361" cy="22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884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534425" y="3272064"/>
            <a:ext cx="6029326" cy="3619500"/>
            <a:chOff x="6162674" y="3238500"/>
            <a:chExt cx="6029326" cy="3619500"/>
          </a:xfrm>
        </p:grpSpPr>
        <p:sp>
          <p:nvSpPr>
            <p:cNvPr id="16" name="자유형 15"/>
            <p:cNvSpPr/>
            <p:nvPr/>
          </p:nvSpPr>
          <p:spPr>
            <a:xfrm>
              <a:off x="6162675" y="3267075"/>
              <a:ext cx="3724275" cy="3590925"/>
            </a:xfrm>
            <a:custGeom>
              <a:avLst/>
              <a:gdLst>
                <a:gd name="connsiteX0" fmla="*/ 28575 w 3724275"/>
                <a:gd name="connsiteY0" fmla="*/ 0 h 3590925"/>
                <a:gd name="connsiteX1" fmla="*/ 95250 w 3724275"/>
                <a:gd name="connsiteY1" fmla="*/ 514350 h 3590925"/>
                <a:gd name="connsiteX2" fmla="*/ 0 w 3724275"/>
                <a:gd name="connsiteY2" fmla="*/ 571500 h 3590925"/>
                <a:gd name="connsiteX3" fmla="*/ 381000 w 3724275"/>
                <a:gd name="connsiteY3" fmla="*/ 3590925 h 3590925"/>
                <a:gd name="connsiteX4" fmla="*/ 3724275 w 3724275"/>
                <a:gd name="connsiteY4" fmla="*/ 3581400 h 3590925"/>
                <a:gd name="connsiteX5" fmla="*/ 3724275 w 3724275"/>
                <a:gd name="connsiteY5" fmla="*/ 0 h 3590925"/>
                <a:gd name="connsiteX6" fmla="*/ 28575 w 3724275"/>
                <a:gd name="connsiteY6" fmla="*/ 0 h 359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4275" h="3590925">
                  <a:moveTo>
                    <a:pt x="28575" y="0"/>
                  </a:moveTo>
                  <a:lnTo>
                    <a:pt x="95250" y="514350"/>
                  </a:lnTo>
                  <a:lnTo>
                    <a:pt x="0" y="571500"/>
                  </a:lnTo>
                  <a:lnTo>
                    <a:pt x="381000" y="3590925"/>
                  </a:lnTo>
                  <a:lnTo>
                    <a:pt x="3724275" y="3581400"/>
                  </a:lnTo>
                  <a:lnTo>
                    <a:pt x="3724275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854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6191250" y="3248025"/>
              <a:ext cx="561975" cy="552450"/>
            </a:xfrm>
            <a:custGeom>
              <a:avLst/>
              <a:gdLst>
                <a:gd name="connsiteX0" fmla="*/ 0 w 561975"/>
                <a:gd name="connsiteY0" fmla="*/ 0 h 552450"/>
                <a:gd name="connsiteX1" fmla="*/ 76200 w 561975"/>
                <a:gd name="connsiteY1" fmla="*/ 552450 h 552450"/>
                <a:gd name="connsiteX2" fmla="*/ 561975 w 561975"/>
                <a:gd name="connsiteY2" fmla="*/ 295275 h 552450"/>
                <a:gd name="connsiteX3" fmla="*/ 0 w 561975"/>
                <a:gd name="connsiteY3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975" h="552450">
                  <a:moveTo>
                    <a:pt x="0" y="0"/>
                  </a:moveTo>
                  <a:lnTo>
                    <a:pt x="76200" y="552450"/>
                  </a:lnTo>
                  <a:lnTo>
                    <a:pt x="561975" y="29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6934200" y="3932871"/>
              <a:ext cx="485775" cy="2901315"/>
            </a:xfrm>
            <a:custGeom>
              <a:avLst/>
              <a:gdLst>
                <a:gd name="connsiteX0" fmla="*/ 0 w 561975"/>
                <a:gd name="connsiteY0" fmla="*/ 0 h 552450"/>
                <a:gd name="connsiteX1" fmla="*/ 76200 w 561975"/>
                <a:gd name="connsiteY1" fmla="*/ 552450 h 552450"/>
                <a:gd name="connsiteX2" fmla="*/ 561975 w 561975"/>
                <a:gd name="connsiteY2" fmla="*/ 295275 h 552450"/>
                <a:gd name="connsiteX3" fmla="*/ 0 w 561975"/>
                <a:gd name="connsiteY3" fmla="*/ 0 h 552450"/>
                <a:gd name="connsiteX0" fmla="*/ 0 w 523875"/>
                <a:gd name="connsiteY0" fmla="*/ 558165 h 1110615"/>
                <a:gd name="connsiteX1" fmla="*/ 76200 w 523875"/>
                <a:gd name="connsiteY1" fmla="*/ 1110615 h 1110615"/>
                <a:gd name="connsiteX2" fmla="*/ 523875 w 523875"/>
                <a:gd name="connsiteY2" fmla="*/ 0 h 1110615"/>
                <a:gd name="connsiteX3" fmla="*/ 0 w 523875"/>
                <a:gd name="connsiteY3" fmla="*/ 558165 h 1110615"/>
                <a:gd name="connsiteX0" fmla="*/ 0 w 485775"/>
                <a:gd name="connsiteY0" fmla="*/ 55245 h 1110615"/>
                <a:gd name="connsiteX1" fmla="*/ 38100 w 485775"/>
                <a:gd name="connsiteY1" fmla="*/ 1110615 h 1110615"/>
                <a:gd name="connsiteX2" fmla="*/ 485775 w 485775"/>
                <a:gd name="connsiteY2" fmla="*/ 0 h 1110615"/>
                <a:gd name="connsiteX3" fmla="*/ 0 w 485775"/>
                <a:gd name="connsiteY3" fmla="*/ 55245 h 1110615"/>
                <a:gd name="connsiteX0" fmla="*/ 0 w 485775"/>
                <a:gd name="connsiteY0" fmla="*/ 55245 h 2901315"/>
                <a:gd name="connsiteX1" fmla="*/ 22860 w 485775"/>
                <a:gd name="connsiteY1" fmla="*/ 2901315 h 2901315"/>
                <a:gd name="connsiteX2" fmla="*/ 485775 w 485775"/>
                <a:gd name="connsiteY2" fmla="*/ 0 h 2901315"/>
                <a:gd name="connsiteX3" fmla="*/ 0 w 485775"/>
                <a:gd name="connsiteY3" fmla="*/ 55245 h 29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2901315">
                  <a:moveTo>
                    <a:pt x="0" y="55245"/>
                  </a:moveTo>
                  <a:lnTo>
                    <a:pt x="22860" y="2901315"/>
                  </a:lnTo>
                  <a:lnTo>
                    <a:pt x="485775" y="0"/>
                  </a:lnTo>
                  <a:lnTo>
                    <a:pt x="0" y="55245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7286625" y="4267200"/>
              <a:ext cx="1076325" cy="2571750"/>
            </a:xfrm>
            <a:custGeom>
              <a:avLst/>
              <a:gdLst>
                <a:gd name="connsiteX0" fmla="*/ 0 w 1076325"/>
                <a:gd name="connsiteY0" fmla="*/ 85725 h 2571750"/>
                <a:gd name="connsiteX1" fmla="*/ 1076325 w 1076325"/>
                <a:gd name="connsiteY1" fmla="*/ 0 h 2571750"/>
                <a:gd name="connsiteX2" fmla="*/ 419100 w 1076325"/>
                <a:gd name="connsiteY2" fmla="*/ 781050 h 2571750"/>
                <a:gd name="connsiteX3" fmla="*/ 285750 w 1076325"/>
                <a:gd name="connsiteY3" fmla="*/ 2571750 h 2571750"/>
                <a:gd name="connsiteX4" fmla="*/ 0 w 1076325"/>
                <a:gd name="connsiteY4" fmla="*/ 85725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6325" h="2571750">
                  <a:moveTo>
                    <a:pt x="0" y="85725"/>
                  </a:moveTo>
                  <a:lnTo>
                    <a:pt x="1076325" y="0"/>
                  </a:lnTo>
                  <a:lnTo>
                    <a:pt x="419100" y="781050"/>
                  </a:lnTo>
                  <a:lnTo>
                    <a:pt x="285750" y="2571750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896225" y="5000625"/>
              <a:ext cx="1228725" cy="1847850"/>
            </a:xfrm>
            <a:custGeom>
              <a:avLst/>
              <a:gdLst>
                <a:gd name="connsiteX0" fmla="*/ 28575 w 1228725"/>
                <a:gd name="connsiteY0" fmla="*/ 114300 h 1847850"/>
                <a:gd name="connsiteX1" fmla="*/ 371475 w 1228725"/>
                <a:gd name="connsiteY1" fmla="*/ 1847850 h 1847850"/>
                <a:gd name="connsiteX2" fmla="*/ 342900 w 1228725"/>
                <a:gd name="connsiteY2" fmla="*/ 1143000 h 1847850"/>
                <a:gd name="connsiteX3" fmla="*/ 1228725 w 1228725"/>
                <a:gd name="connsiteY3" fmla="*/ 438150 h 1847850"/>
                <a:gd name="connsiteX4" fmla="*/ 0 w 1228725"/>
                <a:gd name="connsiteY4" fmla="*/ 0 h 1847850"/>
                <a:gd name="connsiteX5" fmla="*/ 28575 w 1228725"/>
                <a:gd name="connsiteY5" fmla="*/ 114300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8725" h="1847850">
                  <a:moveTo>
                    <a:pt x="28575" y="114300"/>
                  </a:moveTo>
                  <a:lnTo>
                    <a:pt x="371475" y="1847850"/>
                  </a:lnTo>
                  <a:lnTo>
                    <a:pt x="342900" y="1143000"/>
                  </a:lnTo>
                  <a:lnTo>
                    <a:pt x="1228725" y="438150"/>
                  </a:lnTo>
                  <a:lnTo>
                    <a:pt x="0" y="0"/>
                  </a:lnTo>
                  <a:lnTo>
                    <a:pt x="28575" y="11430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8629650" y="6162675"/>
              <a:ext cx="1266825" cy="685800"/>
            </a:xfrm>
            <a:custGeom>
              <a:avLst/>
              <a:gdLst>
                <a:gd name="connsiteX0" fmla="*/ 0 w 1266825"/>
                <a:gd name="connsiteY0" fmla="*/ 0 h 685800"/>
                <a:gd name="connsiteX1" fmla="*/ 19050 w 1266825"/>
                <a:gd name="connsiteY1" fmla="*/ 685800 h 685800"/>
                <a:gd name="connsiteX2" fmla="*/ 1266825 w 1266825"/>
                <a:gd name="connsiteY2" fmla="*/ 685800 h 685800"/>
                <a:gd name="connsiteX3" fmla="*/ 0 w 1266825"/>
                <a:gd name="connsiteY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685800">
                  <a:moveTo>
                    <a:pt x="0" y="0"/>
                  </a:moveTo>
                  <a:lnTo>
                    <a:pt x="19050" y="685800"/>
                  </a:lnTo>
                  <a:lnTo>
                    <a:pt x="1266825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162674" y="3238500"/>
              <a:ext cx="6029326" cy="3619500"/>
            </a:xfrm>
            <a:custGeom>
              <a:avLst/>
              <a:gdLst>
                <a:gd name="connsiteX0" fmla="*/ 3695699 w 6029326"/>
                <a:gd name="connsiteY0" fmla="*/ 0 h 3619499"/>
                <a:gd name="connsiteX1" fmla="*/ 6029326 w 6029326"/>
                <a:gd name="connsiteY1" fmla="*/ 0 h 3619499"/>
                <a:gd name="connsiteX2" fmla="*/ 6029326 w 6029326"/>
                <a:gd name="connsiteY2" fmla="*/ 3619499 h 3619499"/>
                <a:gd name="connsiteX3" fmla="*/ 3695699 w 6029326"/>
                <a:gd name="connsiteY3" fmla="*/ 3619499 h 3619499"/>
                <a:gd name="connsiteX4" fmla="*/ 3695699 w 6029326"/>
                <a:gd name="connsiteY4" fmla="*/ 3588156 h 3619499"/>
                <a:gd name="connsiteX5" fmla="*/ 2085975 w 6029326"/>
                <a:gd name="connsiteY5" fmla="*/ 2895600 h 3619499"/>
                <a:gd name="connsiteX6" fmla="*/ 2847975 w 6029326"/>
                <a:gd name="connsiteY6" fmla="*/ 2219325 h 3619499"/>
                <a:gd name="connsiteX7" fmla="*/ 1552575 w 6029326"/>
                <a:gd name="connsiteY7" fmla="*/ 1809750 h 3619499"/>
                <a:gd name="connsiteX8" fmla="*/ 2095500 w 6029326"/>
                <a:gd name="connsiteY8" fmla="*/ 1066800 h 3619499"/>
                <a:gd name="connsiteX9" fmla="*/ 1085850 w 6029326"/>
                <a:gd name="connsiteY9" fmla="*/ 1171575 h 3619499"/>
                <a:gd name="connsiteX10" fmla="*/ 1276350 w 6029326"/>
                <a:gd name="connsiteY10" fmla="*/ 714375 h 3619499"/>
                <a:gd name="connsiteX11" fmla="*/ 742950 w 6029326"/>
                <a:gd name="connsiteY11" fmla="*/ 723900 h 3619499"/>
                <a:gd name="connsiteX12" fmla="*/ 0 w 6029326"/>
                <a:gd name="connsiteY12" fmla="*/ 590550 h 3619499"/>
                <a:gd name="connsiteX13" fmla="*/ 609600 w 6029326"/>
                <a:gd name="connsiteY13" fmla="*/ 314325 h 3619499"/>
                <a:gd name="connsiteX14" fmla="*/ 28575 w 6029326"/>
                <a:gd name="connsiteY14" fmla="*/ 9525 h 3619499"/>
                <a:gd name="connsiteX15" fmla="*/ 3695699 w 6029326"/>
                <a:gd name="connsiteY15" fmla="*/ 9525 h 361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29326" h="3619499">
                  <a:moveTo>
                    <a:pt x="3695699" y="0"/>
                  </a:moveTo>
                  <a:lnTo>
                    <a:pt x="6029326" y="0"/>
                  </a:lnTo>
                  <a:lnTo>
                    <a:pt x="6029326" y="3619499"/>
                  </a:lnTo>
                  <a:lnTo>
                    <a:pt x="3695699" y="3619499"/>
                  </a:lnTo>
                  <a:lnTo>
                    <a:pt x="3695699" y="3588156"/>
                  </a:lnTo>
                  <a:lnTo>
                    <a:pt x="2085975" y="2895600"/>
                  </a:lnTo>
                  <a:lnTo>
                    <a:pt x="2847975" y="2219325"/>
                  </a:lnTo>
                  <a:lnTo>
                    <a:pt x="1552575" y="1809750"/>
                  </a:lnTo>
                  <a:lnTo>
                    <a:pt x="2095500" y="1066800"/>
                  </a:lnTo>
                  <a:lnTo>
                    <a:pt x="1085850" y="1171575"/>
                  </a:lnTo>
                  <a:lnTo>
                    <a:pt x="1276350" y="714375"/>
                  </a:lnTo>
                  <a:lnTo>
                    <a:pt x="742950" y="723900"/>
                  </a:lnTo>
                  <a:lnTo>
                    <a:pt x="0" y="590550"/>
                  </a:lnTo>
                  <a:lnTo>
                    <a:pt x="609600" y="314325"/>
                  </a:lnTo>
                  <a:lnTo>
                    <a:pt x="28575" y="9525"/>
                  </a:lnTo>
                  <a:lnTo>
                    <a:pt x="3695699" y="9525"/>
                  </a:lnTo>
                  <a:close/>
                </a:path>
              </a:pathLst>
            </a:custGeom>
            <a:solidFill>
              <a:srgbClr val="773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-4580706" y="3266685"/>
            <a:ext cx="5314950" cy="3619500"/>
            <a:chOff x="165100" y="3238500"/>
            <a:chExt cx="5314950" cy="3619500"/>
          </a:xfrm>
        </p:grpSpPr>
        <p:sp>
          <p:nvSpPr>
            <p:cNvPr id="24" name="자유형 23"/>
            <p:cNvSpPr/>
            <p:nvPr/>
          </p:nvSpPr>
          <p:spPr>
            <a:xfrm>
              <a:off x="2457449" y="3238500"/>
              <a:ext cx="2860675" cy="3619500"/>
            </a:xfrm>
            <a:custGeom>
              <a:avLst/>
              <a:gdLst>
                <a:gd name="connsiteX0" fmla="*/ 3609975 w 3609975"/>
                <a:gd name="connsiteY0" fmla="*/ 19050 h 3619500"/>
                <a:gd name="connsiteX1" fmla="*/ 2876550 w 3609975"/>
                <a:gd name="connsiteY1" fmla="*/ 3619500 h 3619500"/>
                <a:gd name="connsiteX2" fmla="*/ 0 w 3609975"/>
                <a:gd name="connsiteY2" fmla="*/ 3619500 h 3619500"/>
                <a:gd name="connsiteX3" fmla="*/ 9525 w 3609975"/>
                <a:gd name="connsiteY3" fmla="*/ 0 h 3619500"/>
                <a:gd name="connsiteX4" fmla="*/ 3609975 w 3609975"/>
                <a:gd name="connsiteY4" fmla="*/ 19050 h 3619500"/>
                <a:gd name="connsiteX0" fmla="*/ 2860675 w 2876550"/>
                <a:gd name="connsiteY0" fmla="*/ 19050 h 3619500"/>
                <a:gd name="connsiteX1" fmla="*/ 2876550 w 2876550"/>
                <a:gd name="connsiteY1" fmla="*/ 3619500 h 3619500"/>
                <a:gd name="connsiteX2" fmla="*/ 0 w 2876550"/>
                <a:gd name="connsiteY2" fmla="*/ 3619500 h 3619500"/>
                <a:gd name="connsiteX3" fmla="*/ 9525 w 2876550"/>
                <a:gd name="connsiteY3" fmla="*/ 0 h 3619500"/>
                <a:gd name="connsiteX4" fmla="*/ 2860675 w 2876550"/>
                <a:gd name="connsiteY4" fmla="*/ 19050 h 3619500"/>
                <a:gd name="connsiteX0" fmla="*/ 2860675 w 2860773"/>
                <a:gd name="connsiteY0" fmla="*/ 19050 h 3619500"/>
                <a:gd name="connsiteX1" fmla="*/ 2660650 w 2860773"/>
                <a:gd name="connsiteY1" fmla="*/ 3594100 h 3619500"/>
                <a:gd name="connsiteX2" fmla="*/ 0 w 2860773"/>
                <a:gd name="connsiteY2" fmla="*/ 3619500 h 3619500"/>
                <a:gd name="connsiteX3" fmla="*/ 9525 w 2860773"/>
                <a:gd name="connsiteY3" fmla="*/ 0 h 3619500"/>
                <a:gd name="connsiteX4" fmla="*/ 2860675 w 2860773"/>
                <a:gd name="connsiteY4" fmla="*/ 19050 h 3619500"/>
                <a:gd name="connsiteX0" fmla="*/ 2860675 w 2860860"/>
                <a:gd name="connsiteY0" fmla="*/ 19050 h 3619500"/>
                <a:gd name="connsiteX1" fmla="*/ 2660650 w 2860860"/>
                <a:gd name="connsiteY1" fmla="*/ 3594100 h 3619500"/>
                <a:gd name="connsiteX2" fmla="*/ 0 w 2860860"/>
                <a:gd name="connsiteY2" fmla="*/ 3619500 h 3619500"/>
                <a:gd name="connsiteX3" fmla="*/ 9525 w 2860860"/>
                <a:gd name="connsiteY3" fmla="*/ 0 h 3619500"/>
                <a:gd name="connsiteX4" fmla="*/ 2860675 w 2860860"/>
                <a:gd name="connsiteY4" fmla="*/ 19050 h 3619500"/>
                <a:gd name="connsiteX0" fmla="*/ 2860675 w 2860826"/>
                <a:gd name="connsiteY0" fmla="*/ 19050 h 3619500"/>
                <a:gd name="connsiteX1" fmla="*/ 2660650 w 2860826"/>
                <a:gd name="connsiteY1" fmla="*/ 3594100 h 3619500"/>
                <a:gd name="connsiteX2" fmla="*/ 0 w 2860826"/>
                <a:gd name="connsiteY2" fmla="*/ 3619500 h 3619500"/>
                <a:gd name="connsiteX3" fmla="*/ 9525 w 2860826"/>
                <a:gd name="connsiteY3" fmla="*/ 0 h 3619500"/>
                <a:gd name="connsiteX4" fmla="*/ 2860675 w 2860826"/>
                <a:gd name="connsiteY4" fmla="*/ 19050 h 3619500"/>
                <a:gd name="connsiteX0" fmla="*/ 2860675 w 2860675"/>
                <a:gd name="connsiteY0" fmla="*/ 19050 h 3619500"/>
                <a:gd name="connsiteX1" fmla="*/ 2660650 w 2860675"/>
                <a:gd name="connsiteY1" fmla="*/ 3594100 h 3619500"/>
                <a:gd name="connsiteX2" fmla="*/ 0 w 2860675"/>
                <a:gd name="connsiteY2" fmla="*/ 3619500 h 3619500"/>
                <a:gd name="connsiteX3" fmla="*/ 9525 w 2860675"/>
                <a:gd name="connsiteY3" fmla="*/ 0 h 3619500"/>
                <a:gd name="connsiteX4" fmla="*/ 2860675 w 2860675"/>
                <a:gd name="connsiteY4" fmla="*/ 19050 h 3619500"/>
                <a:gd name="connsiteX0" fmla="*/ 2860675 w 2860675"/>
                <a:gd name="connsiteY0" fmla="*/ 19050 h 3619500"/>
                <a:gd name="connsiteX1" fmla="*/ 2660650 w 2860675"/>
                <a:gd name="connsiteY1" fmla="*/ 3613150 h 3619500"/>
                <a:gd name="connsiteX2" fmla="*/ 0 w 2860675"/>
                <a:gd name="connsiteY2" fmla="*/ 3619500 h 3619500"/>
                <a:gd name="connsiteX3" fmla="*/ 9525 w 2860675"/>
                <a:gd name="connsiteY3" fmla="*/ 0 h 3619500"/>
                <a:gd name="connsiteX4" fmla="*/ 2860675 w 2860675"/>
                <a:gd name="connsiteY4" fmla="*/ 19050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0675" h="3619500">
                  <a:moveTo>
                    <a:pt x="2860675" y="19050"/>
                  </a:moveTo>
                  <a:cubicBezTo>
                    <a:pt x="2802467" y="1219200"/>
                    <a:pt x="2731558" y="2400300"/>
                    <a:pt x="2660650" y="3613150"/>
                  </a:cubicBezTo>
                  <a:lnTo>
                    <a:pt x="0" y="3619500"/>
                  </a:lnTo>
                  <a:lnTo>
                    <a:pt x="9525" y="0"/>
                  </a:lnTo>
                  <a:lnTo>
                    <a:pt x="2860675" y="19050"/>
                  </a:lnTo>
                  <a:close/>
                </a:path>
              </a:pathLst>
            </a:custGeom>
            <a:solidFill>
              <a:srgbClr val="854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4486275" y="3971925"/>
              <a:ext cx="628650" cy="2828925"/>
            </a:xfrm>
            <a:custGeom>
              <a:avLst/>
              <a:gdLst>
                <a:gd name="connsiteX0" fmla="*/ 628650 w 628650"/>
                <a:gd name="connsiteY0" fmla="*/ 0 h 2828925"/>
                <a:gd name="connsiteX1" fmla="*/ 495300 w 628650"/>
                <a:gd name="connsiteY1" fmla="*/ 2828925 h 2828925"/>
                <a:gd name="connsiteX2" fmla="*/ 400050 w 628650"/>
                <a:gd name="connsiteY2" fmla="*/ 2019300 h 2828925"/>
                <a:gd name="connsiteX3" fmla="*/ 133350 w 628650"/>
                <a:gd name="connsiteY3" fmla="*/ 1866900 h 2828925"/>
                <a:gd name="connsiteX4" fmla="*/ 0 w 628650"/>
                <a:gd name="connsiteY4" fmla="*/ 47625 h 2828925"/>
                <a:gd name="connsiteX5" fmla="*/ 628650 w 628650"/>
                <a:gd name="connsiteY5" fmla="*/ 0 h 282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2828925">
                  <a:moveTo>
                    <a:pt x="628650" y="0"/>
                  </a:moveTo>
                  <a:lnTo>
                    <a:pt x="495300" y="2828925"/>
                  </a:lnTo>
                  <a:lnTo>
                    <a:pt x="400050" y="2019300"/>
                  </a:lnTo>
                  <a:lnTo>
                    <a:pt x="133350" y="1866900"/>
                  </a:lnTo>
                  <a:lnTo>
                    <a:pt x="0" y="47625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733800" y="4524375"/>
              <a:ext cx="685800" cy="1085850"/>
            </a:xfrm>
            <a:custGeom>
              <a:avLst/>
              <a:gdLst>
                <a:gd name="connsiteX0" fmla="*/ 685800 w 685800"/>
                <a:gd name="connsiteY0" fmla="*/ 0 h 1085850"/>
                <a:gd name="connsiteX1" fmla="*/ 466725 w 685800"/>
                <a:gd name="connsiteY1" fmla="*/ 1085850 h 1085850"/>
                <a:gd name="connsiteX2" fmla="*/ 0 w 685800"/>
                <a:gd name="connsiteY2" fmla="*/ 0 h 1085850"/>
                <a:gd name="connsiteX3" fmla="*/ 685800 w 685800"/>
                <a:gd name="connsiteY3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1085850">
                  <a:moveTo>
                    <a:pt x="685800" y="0"/>
                  </a:moveTo>
                  <a:lnTo>
                    <a:pt x="466725" y="1085850"/>
                  </a:lnTo>
                  <a:lnTo>
                    <a:pt x="0" y="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C2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65100" y="3238500"/>
              <a:ext cx="5314950" cy="3619500"/>
            </a:xfrm>
            <a:custGeom>
              <a:avLst/>
              <a:gdLst>
                <a:gd name="connsiteX0" fmla="*/ 0 w 6064250"/>
                <a:gd name="connsiteY0" fmla="*/ 0 h 3619500"/>
                <a:gd name="connsiteX1" fmla="*/ 3067050 w 6064250"/>
                <a:gd name="connsiteY1" fmla="*/ 0 h 3619500"/>
                <a:gd name="connsiteX2" fmla="*/ 3067050 w 6064250"/>
                <a:gd name="connsiteY2" fmla="*/ 14885 h 3619500"/>
                <a:gd name="connsiteX3" fmla="*/ 6064250 w 6064250"/>
                <a:gd name="connsiteY3" fmla="*/ 25401 h 3619500"/>
                <a:gd name="connsiteX4" fmla="*/ 5124450 w 6064250"/>
                <a:gd name="connsiteY4" fmla="*/ 723901 h 3619500"/>
                <a:gd name="connsiteX5" fmla="*/ 4464050 w 6064250"/>
                <a:gd name="connsiteY5" fmla="*/ 787401 h 3619500"/>
                <a:gd name="connsiteX6" fmla="*/ 4425950 w 6064250"/>
                <a:gd name="connsiteY6" fmla="*/ 1295401 h 3619500"/>
                <a:gd name="connsiteX7" fmla="*/ 3841750 w 6064250"/>
                <a:gd name="connsiteY7" fmla="*/ 1371601 h 3619500"/>
                <a:gd name="connsiteX8" fmla="*/ 4222750 w 6064250"/>
                <a:gd name="connsiteY8" fmla="*/ 2311401 h 3619500"/>
                <a:gd name="connsiteX9" fmla="*/ 4883150 w 6064250"/>
                <a:gd name="connsiteY9" fmla="*/ 2768601 h 3619500"/>
                <a:gd name="connsiteX10" fmla="*/ 4044069 w 6064250"/>
                <a:gd name="connsiteY10" fmla="*/ 3619500 h 3619500"/>
                <a:gd name="connsiteX11" fmla="*/ 3067050 w 6064250"/>
                <a:gd name="connsiteY11" fmla="*/ 3619500 h 3619500"/>
                <a:gd name="connsiteX12" fmla="*/ 2457450 w 6064250"/>
                <a:gd name="connsiteY12" fmla="*/ 3619500 h 3619500"/>
                <a:gd name="connsiteX13" fmla="*/ 0 w 6064250"/>
                <a:gd name="connsiteY13" fmla="*/ 3619500 h 3619500"/>
                <a:gd name="connsiteX0" fmla="*/ 0 w 5378450"/>
                <a:gd name="connsiteY0" fmla="*/ 0 h 3619500"/>
                <a:gd name="connsiteX1" fmla="*/ 3067050 w 5378450"/>
                <a:gd name="connsiteY1" fmla="*/ 0 h 3619500"/>
                <a:gd name="connsiteX2" fmla="*/ 3067050 w 5378450"/>
                <a:gd name="connsiteY2" fmla="*/ 14885 h 3619500"/>
                <a:gd name="connsiteX3" fmla="*/ 5378450 w 5378450"/>
                <a:gd name="connsiteY3" fmla="*/ 38101 h 3619500"/>
                <a:gd name="connsiteX4" fmla="*/ 5124450 w 5378450"/>
                <a:gd name="connsiteY4" fmla="*/ 723901 h 3619500"/>
                <a:gd name="connsiteX5" fmla="*/ 4464050 w 5378450"/>
                <a:gd name="connsiteY5" fmla="*/ 787401 h 3619500"/>
                <a:gd name="connsiteX6" fmla="*/ 4425950 w 5378450"/>
                <a:gd name="connsiteY6" fmla="*/ 1295401 h 3619500"/>
                <a:gd name="connsiteX7" fmla="*/ 3841750 w 5378450"/>
                <a:gd name="connsiteY7" fmla="*/ 1371601 h 3619500"/>
                <a:gd name="connsiteX8" fmla="*/ 4222750 w 5378450"/>
                <a:gd name="connsiteY8" fmla="*/ 2311401 h 3619500"/>
                <a:gd name="connsiteX9" fmla="*/ 4883150 w 5378450"/>
                <a:gd name="connsiteY9" fmla="*/ 2768601 h 3619500"/>
                <a:gd name="connsiteX10" fmla="*/ 4044069 w 5378450"/>
                <a:gd name="connsiteY10" fmla="*/ 3619500 h 3619500"/>
                <a:gd name="connsiteX11" fmla="*/ 3067050 w 5378450"/>
                <a:gd name="connsiteY11" fmla="*/ 3619500 h 3619500"/>
                <a:gd name="connsiteX12" fmla="*/ 2457450 w 5378450"/>
                <a:gd name="connsiteY12" fmla="*/ 3619500 h 3619500"/>
                <a:gd name="connsiteX13" fmla="*/ 0 w 5378450"/>
                <a:gd name="connsiteY13" fmla="*/ 3619500 h 3619500"/>
                <a:gd name="connsiteX14" fmla="*/ 0 w 5378450"/>
                <a:gd name="connsiteY14" fmla="*/ 0 h 3619500"/>
                <a:gd name="connsiteX0" fmla="*/ 0 w 5276850"/>
                <a:gd name="connsiteY0" fmla="*/ 0 h 3619500"/>
                <a:gd name="connsiteX1" fmla="*/ 3067050 w 5276850"/>
                <a:gd name="connsiteY1" fmla="*/ 0 h 3619500"/>
                <a:gd name="connsiteX2" fmla="*/ 3067050 w 5276850"/>
                <a:gd name="connsiteY2" fmla="*/ 14885 h 3619500"/>
                <a:gd name="connsiteX3" fmla="*/ 5276850 w 5276850"/>
                <a:gd name="connsiteY3" fmla="*/ 76201 h 3619500"/>
                <a:gd name="connsiteX4" fmla="*/ 5124450 w 5276850"/>
                <a:gd name="connsiteY4" fmla="*/ 723901 h 3619500"/>
                <a:gd name="connsiteX5" fmla="*/ 4464050 w 5276850"/>
                <a:gd name="connsiteY5" fmla="*/ 787401 h 3619500"/>
                <a:gd name="connsiteX6" fmla="*/ 4425950 w 5276850"/>
                <a:gd name="connsiteY6" fmla="*/ 1295401 h 3619500"/>
                <a:gd name="connsiteX7" fmla="*/ 3841750 w 5276850"/>
                <a:gd name="connsiteY7" fmla="*/ 1371601 h 3619500"/>
                <a:gd name="connsiteX8" fmla="*/ 4222750 w 5276850"/>
                <a:gd name="connsiteY8" fmla="*/ 2311401 h 3619500"/>
                <a:gd name="connsiteX9" fmla="*/ 4883150 w 5276850"/>
                <a:gd name="connsiteY9" fmla="*/ 2768601 h 3619500"/>
                <a:gd name="connsiteX10" fmla="*/ 4044069 w 5276850"/>
                <a:gd name="connsiteY10" fmla="*/ 3619500 h 3619500"/>
                <a:gd name="connsiteX11" fmla="*/ 3067050 w 5276850"/>
                <a:gd name="connsiteY11" fmla="*/ 3619500 h 3619500"/>
                <a:gd name="connsiteX12" fmla="*/ 2457450 w 5276850"/>
                <a:gd name="connsiteY12" fmla="*/ 3619500 h 3619500"/>
                <a:gd name="connsiteX13" fmla="*/ 0 w 5276850"/>
                <a:gd name="connsiteY13" fmla="*/ 3619500 h 3619500"/>
                <a:gd name="connsiteX14" fmla="*/ 0 w 5276850"/>
                <a:gd name="connsiteY14" fmla="*/ 0 h 3619500"/>
                <a:gd name="connsiteX0" fmla="*/ 0 w 5314950"/>
                <a:gd name="connsiteY0" fmla="*/ 0 h 3619500"/>
                <a:gd name="connsiteX1" fmla="*/ 3067050 w 5314950"/>
                <a:gd name="connsiteY1" fmla="*/ 0 h 3619500"/>
                <a:gd name="connsiteX2" fmla="*/ 3067050 w 5314950"/>
                <a:gd name="connsiteY2" fmla="*/ 14885 h 3619500"/>
                <a:gd name="connsiteX3" fmla="*/ 5314950 w 5314950"/>
                <a:gd name="connsiteY3" fmla="*/ 25401 h 3619500"/>
                <a:gd name="connsiteX4" fmla="*/ 5124450 w 5314950"/>
                <a:gd name="connsiteY4" fmla="*/ 723901 h 3619500"/>
                <a:gd name="connsiteX5" fmla="*/ 4464050 w 5314950"/>
                <a:gd name="connsiteY5" fmla="*/ 787401 h 3619500"/>
                <a:gd name="connsiteX6" fmla="*/ 4425950 w 5314950"/>
                <a:gd name="connsiteY6" fmla="*/ 1295401 h 3619500"/>
                <a:gd name="connsiteX7" fmla="*/ 3841750 w 5314950"/>
                <a:gd name="connsiteY7" fmla="*/ 1371601 h 3619500"/>
                <a:gd name="connsiteX8" fmla="*/ 4222750 w 5314950"/>
                <a:gd name="connsiteY8" fmla="*/ 2311401 h 3619500"/>
                <a:gd name="connsiteX9" fmla="*/ 4883150 w 5314950"/>
                <a:gd name="connsiteY9" fmla="*/ 2768601 h 3619500"/>
                <a:gd name="connsiteX10" fmla="*/ 4044069 w 5314950"/>
                <a:gd name="connsiteY10" fmla="*/ 3619500 h 3619500"/>
                <a:gd name="connsiteX11" fmla="*/ 3067050 w 5314950"/>
                <a:gd name="connsiteY11" fmla="*/ 3619500 h 3619500"/>
                <a:gd name="connsiteX12" fmla="*/ 2457450 w 5314950"/>
                <a:gd name="connsiteY12" fmla="*/ 3619500 h 3619500"/>
                <a:gd name="connsiteX13" fmla="*/ 0 w 5314950"/>
                <a:gd name="connsiteY13" fmla="*/ 3619500 h 3619500"/>
                <a:gd name="connsiteX14" fmla="*/ 0 w 5314950"/>
                <a:gd name="connsiteY14" fmla="*/ 0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14950" h="3619500">
                  <a:moveTo>
                    <a:pt x="0" y="0"/>
                  </a:moveTo>
                  <a:lnTo>
                    <a:pt x="3067050" y="0"/>
                  </a:lnTo>
                  <a:lnTo>
                    <a:pt x="3067050" y="14885"/>
                  </a:lnTo>
                  <a:lnTo>
                    <a:pt x="5314950" y="25401"/>
                  </a:lnTo>
                  <a:lnTo>
                    <a:pt x="5124450" y="723901"/>
                  </a:lnTo>
                  <a:lnTo>
                    <a:pt x="4464050" y="787401"/>
                  </a:lnTo>
                  <a:lnTo>
                    <a:pt x="4425950" y="1295401"/>
                  </a:lnTo>
                  <a:lnTo>
                    <a:pt x="3841750" y="1371601"/>
                  </a:lnTo>
                  <a:lnTo>
                    <a:pt x="4222750" y="2311401"/>
                  </a:lnTo>
                  <a:lnTo>
                    <a:pt x="4883150" y="2768601"/>
                  </a:lnTo>
                  <a:lnTo>
                    <a:pt x="4044069" y="3619500"/>
                  </a:lnTo>
                  <a:lnTo>
                    <a:pt x="3067050" y="3619500"/>
                  </a:lnTo>
                  <a:lnTo>
                    <a:pt x="245745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3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자유형 28"/>
          <p:cNvSpPr/>
          <p:nvPr/>
        </p:nvSpPr>
        <p:spPr>
          <a:xfrm>
            <a:off x="-1" y="3248249"/>
            <a:ext cx="12192000" cy="3624265"/>
          </a:xfrm>
          <a:custGeom>
            <a:avLst/>
            <a:gdLst>
              <a:gd name="connsiteX0" fmla="*/ 0 w 12192000"/>
              <a:gd name="connsiteY0" fmla="*/ 0 h 3624265"/>
              <a:gd name="connsiteX1" fmla="*/ 6161408 w 12192000"/>
              <a:gd name="connsiteY1" fmla="*/ 0 h 3624265"/>
              <a:gd name="connsiteX2" fmla="*/ 5711520 w 12192000"/>
              <a:gd name="connsiteY2" fmla="*/ 8751 h 3624265"/>
              <a:gd name="connsiteX3" fmla="*/ 6004954 w 12192000"/>
              <a:gd name="connsiteY3" fmla="*/ 1356075 h 3624265"/>
              <a:gd name="connsiteX4" fmla="*/ 5956032 w 12192000"/>
              <a:gd name="connsiteY4" fmla="*/ 1574519 h 3624265"/>
              <a:gd name="connsiteX5" fmla="*/ 6092557 w 12192000"/>
              <a:gd name="connsiteY5" fmla="*/ 2281534 h 3624265"/>
              <a:gd name="connsiteX6" fmla="*/ 6050652 w 12192000"/>
              <a:gd name="connsiteY6" fmla="*/ 2434759 h 3624265"/>
              <a:gd name="connsiteX7" fmla="*/ 6270381 w 12192000"/>
              <a:gd name="connsiteY7" fmla="*/ 3538540 h 3624265"/>
              <a:gd name="connsiteX8" fmla="*/ 6140815 w 12192000"/>
              <a:gd name="connsiteY8" fmla="*/ 2098258 h 3624265"/>
              <a:gd name="connsiteX9" fmla="*/ 6175136 w 12192000"/>
              <a:gd name="connsiteY9" fmla="*/ 1954610 h 3624265"/>
              <a:gd name="connsiteX10" fmla="*/ 6070334 w 12192000"/>
              <a:gd name="connsiteY10" fmla="*/ 1094370 h 3624265"/>
              <a:gd name="connsiteX11" fmla="*/ 6104655 w 12192000"/>
              <a:gd name="connsiteY11" fmla="*/ 975984 h 3624265"/>
              <a:gd name="connsiteX12" fmla="*/ 6161408 w 12192000"/>
              <a:gd name="connsiteY12" fmla="*/ 0 h 3624265"/>
              <a:gd name="connsiteX13" fmla="*/ 12192000 w 12192000"/>
              <a:gd name="connsiteY13" fmla="*/ 0 h 3624265"/>
              <a:gd name="connsiteX14" fmla="*/ 12192000 w 12192000"/>
              <a:gd name="connsiteY14" fmla="*/ 3624265 h 3624265"/>
              <a:gd name="connsiteX15" fmla="*/ 0 w 12192000"/>
              <a:gd name="connsiteY15" fmla="*/ 3624265 h 362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624265">
                <a:moveTo>
                  <a:pt x="0" y="0"/>
                </a:moveTo>
                <a:lnTo>
                  <a:pt x="6161408" y="0"/>
                </a:lnTo>
                <a:lnTo>
                  <a:pt x="5711520" y="8751"/>
                </a:lnTo>
                <a:lnTo>
                  <a:pt x="6004954" y="1356075"/>
                </a:lnTo>
                <a:lnTo>
                  <a:pt x="5956032" y="1574519"/>
                </a:lnTo>
                <a:lnTo>
                  <a:pt x="6092557" y="2281534"/>
                </a:lnTo>
                <a:lnTo>
                  <a:pt x="6050652" y="2434759"/>
                </a:lnTo>
                <a:lnTo>
                  <a:pt x="6270381" y="3538540"/>
                </a:lnTo>
                <a:lnTo>
                  <a:pt x="6140815" y="2098258"/>
                </a:lnTo>
                <a:lnTo>
                  <a:pt x="6175136" y="1954610"/>
                </a:lnTo>
                <a:lnTo>
                  <a:pt x="6070334" y="1094370"/>
                </a:lnTo>
                <a:lnTo>
                  <a:pt x="6104655" y="975984"/>
                </a:lnTo>
                <a:lnTo>
                  <a:pt x="6161408" y="0"/>
                </a:lnTo>
                <a:lnTo>
                  <a:pt x="12192000" y="0"/>
                </a:lnTo>
                <a:lnTo>
                  <a:pt x="12192000" y="3624265"/>
                </a:lnTo>
                <a:lnTo>
                  <a:pt x="0" y="3624265"/>
                </a:lnTo>
                <a:close/>
              </a:path>
            </a:pathLst>
          </a:custGeom>
          <a:solidFill>
            <a:srgbClr val="773C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번개 39"/>
          <p:cNvSpPr/>
          <p:nvPr/>
        </p:nvSpPr>
        <p:spPr>
          <a:xfrm>
            <a:off x="5711520" y="3231355"/>
            <a:ext cx="558861" cy="3538540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16345 w 29473"/>
              <a:gd name="connsiteY0" fmla="*/ 0 h 21600"/>
              <a:gd name="connsiteX1" fmla="*/ 20733 w 29473"/>
              <a:gd name="connsiteY1" fmla="*/ 6080 h 21600"/>
              <a:gd name="connsiteX2" fmla="*/ 18923 w 29473"/>
              <a:gd name="connsiteY2" fmla="*/ 6797 h 21600"/>
              <a:gd name="connsiteX3" fmla="*/ 24450 w 29473"/>
              <a:gd name="connsiteY3" fmla="*/ 12007 h 21600"/>
              <a:gd name="connsiteX4" fmla="*/ 22640 w 29473"/>
              <a:gd name="connsiteY4" fmla="*/ 12877 h 21600"/>
              <a:gd name="connsiteX5" fmla="*/ 29473 w 29473"/>
              <a:gd name="connsiteY5" fmla="*/ 21600 h 21600"/>
              <a:gd name="connsiteX6" fmla="*/ 17885 w 29473"/>
              <a:gd name="connsiteY6" fmla="*/ 14915 h 21600"/>
              <a:gd name="connsiteX7" fmla="*/ 20095 w 29473"/>
              <a:gd name="connsiteY7" fmla="*/ 13987 h 21600"/>
              <a:gd name="connsiteX8" fmla="*/ 12895 w 29473"/>
              <a:gd name="connsiteY8" fmla="*/ 9705 h 21600"/>
              <a:gd name="connsiteX9" fmla="*/ 15475 w 29473"/>
              <a:gd name="connsiteY9" fmla="*/ 8382 h 21600"/>
              <a:gd name="connsiteX10" fmla="*/ 0 w 29473"/>
              <a:gd name="connsiteY10" fmla="*/ 222 h 21600"/>
              <a:gd name="connsiteX11" fmla="*/ 16345 w 29473"/>
              <a:gd name="connsiteY11" fmla="*/ 0 h 21600"/>
              <a:gd name="connsiteX0" fmla="*/ 23234 w 29473"/>
              <a:gd name="connsiteY0" fmla="*/ 906 h 21378"/>
              <a:gd name="connsiteX1" fmla="*/ 20733 w 29473"/>
              <a:gd name="connsiteY1" fmla="*/ 5858 h 21378"/>
              <a:gd name="connsiteX2" fmla="*/ 18923 w 29473"/>
              <a:gd name="connsiteY2" fmla="*/ 6575 h 21378"/>
              <a:gd name="connsiteX3" fmla="*/ 24450 w 29473"/>
              <a:gd name="connsiteY3" fmla="*/ 11785 h 21378"/>
              <a:gd name="connsiteX4" fmla="*/ 22640 w 29473"/>
              <a:gd name="connsiteY4" fmla="*/ 12655 h 21378"/>
              <a:gd name="connsiteX5" fmla="*/ 29473 w 29473"/>
              <a:gd name="connsiteY5" fmla="*/ 21378 h 21378"/>
              <a:gd name="connsiteX6" fmla="*/ 17885 w 29473"/>
              <a:gd name="connsiteY6" fmla="*/ 14693 h 21378"/>
              <a:gd name="connsiteX7" fmla="*/ 20095 w 29473"/>
              <a:gd name="connsiteY7" fmla="*/ 13765 h 21378"/>
              <a:gd name="connsiteX8" fmla="*/ 12895 w 29473"/>
              <a:gd name="connsiteY8" fmla="*/ 9483 h 21378"/>
              <a:gd name="connsiteX9" fmla="*/ 15475 w 29473"/>
              <a:gd name="connsiteY9" fmla="*/ 8160 h 21378"/>
              <a:gd name="connsiteX10" fmla="*/ 0 w 29473"/>
              <a:gd name="connsiteY10" fmla="*/ 0 h 21378"/>
              <a:gd name="connsiteX11" fmla="*/ 23234 w 29473"/>
              <a:gd name="connsiteY11" fmla="*/ 906 h 21378"/>
              <a:gd name="connsiteX0" fmla="*/ 23726 w 29473"/>
              <a:gd name="connsiteY0" fmla="*/ 0 h 21431"/>
              <a:gd name="connsiteX1" fmla="*/ 20733 w 29473"/>
              <a:gd name="connsiteY1" fmla="*/ 5911 h 21431"/>
              <a:gd name="connsiteX2" fmla="*/ 18923 w 29473"/>
              <a:gd name="connsiteY2" fmla="*/ 6628 h 21431"/>
              <a:gd name="connsiteX3" fmla="*/ 24450 w 29473"/>
              <a:gd name="connsiteY3" fmla="*/ 11838 h 21431"/>
              <a:gd name="connsiteX4" fmla="*/ 22640 w 29473"/>
              <a:gd name="connsiteY4" fmla="*/ 12708 h 21431"/>
              <a:gd name="connsiteX5" fmla="*/ 29473 w 29473"/>
              <a:gd name="connsiteY5" fmla="*/ 21431 h 21431"/>
              <a:gd name="connsiteX6" fmla="*/ 17885 w 29473"/>
              <a:gd name="connsiteY6" fmla="*/ 14746 h 21431"/>
              <a:gd name="connsiteX7" fmla="*/ 20095 w 29473"/>
              <a:gd name="connsiteY7" fmla="*/ 13818 h 21431"/>
              <a:gd name="connsiteX8" fmla="*/ 12895 w 29473"/>
              <a:gd name="connsiteY8" fmla="*/ 9536 h 21431"/>
              <a:gd name="connsiteX9" fmla="*/ 15475 w 29473"/>
              <a:gd name="connsiteY9" fmla="*/ 8213 h 21431"/>
              <a:gd name="connsiteX10" fmla="*/ 0 w 29473"/>
              <a:gd name="connsiteY10" fmla="*/ 53 h 21431"/>
              <a:gd name="connsiteX11" fmla="*/ 23726 w 29473"/>
              <a:gd name="connsiteY11" fmla="*/ 0 h 21431"/>
              <a:gd name="connsiteX0" fmla="*/ 23726 w 29473"/>
              <a:gd name="connsiteY0" fmla="*/ 0 h 21431"/>
              <a:gd name="connsiteX1" fmla="*/ 20733 w 29473"/>
              <a:gd name="connsiteY1" fmla="*/ 5911 h 21431"/>
              <a:gd name="connsiteX2" fmla="*/ 18923 w 29473"/>
              <a:gd name="connsiteY2" fmla="*/ 6628 h 21431"/>
              <a:gd name="connsiteX3" fmla="*/ 24450 w 29473"/>
              <a:gd name="connsiteY3" fmla="*/ 11838 h 21431"/>
              <a:gd name="connsiteX4" fmla="*/ 22640 w 29473"/>
              <a:gd name="connsiteY4" fmla="*/ 12708 h 21431"/>
              <a:gd name="connsiteX5" fmla="*/ 29473 w 29473"/>
              <a:gd name="connsiteY5" fmla="*/ 21431 h 21431"/>
              <a:gd name="connsiteX6" fmla="*/ 17885 w 29473"/>
              <a:gd name="connsiteY6" fmla="*/ 14746 h 21431"/>
              <a:gd name="connsiteX7" fmla="*/ 20095 w 29473"/>
              <a:gd name="connsiteY7" fmla="*/ 13818 h 21431"/>
              <a:gd name="connsiteX8" fmla="*/ 12895 w 29473"/>
              <a:gd name="connsiteY8" fmla="*/ 9536 h 21431"/>
              <a:gd name="connsiteX9" fmla="*/ 15475 w 29473"/>
              <a:gd name="connsiteY9" fmla="*/ 8213 h 21431"/>
              <a:gd name="connsiteX10" fmla="*/ 0 w 29473"/>
              <a:gd name="connsiteY10" fmla="*/ 53 h 21431"/>
              <a:gd name="connsiteX11" fmla="*/ 23726 w 29473"/>
              <a:gd name="connsiteY11" fmla="*/ 0 h 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473" h="21431">
                <a:moveTo>
                  <a:pt x="23726" y="0"/>
                </a:moveTo>
                <a:lnTo>
                  <a:pt x="20733" y="5911"/>
                </a:lnTo>
                <a:lnTo>
                  <a:pt x="18923" y="6628"/>
                </a:lnTo>
                <a:lnTo>
                  <a:pt x="24450" y="11838"/>
                </a:lnTo>
                <a:lnTo>
                  <a:pt x="22640" y="12708"/>
                </a:lnTo>
                <a:lnTo>
                  <a:pt x="29473" y="21431"/>
                </a:lnTo>
                <a:lnTo>
                  <a:pt x="17885" y="14746"/>
                </a:lnTo>
                <a:lnTo>
                  <a:pt x="20095" y="13818"/>
                </a:lnTo>
                <a:lnTo>
                  <a:pt x="12895" y="9536"/>
                </a:lnTo>
                <a:lnTo>
                  <a:pt x="15475" y="8213"/>
                </a:lnTo>
                <a:lnTo>
                  <a:pt x="0" y="53"/>
                </a:lnTo>
                <a:lnTo>
                  <a:pt x="23726" y="0"/>
                </a:lnTo>
                <a:close/>
              </a:path>
            </a:pathLst>
          </a:custGeom>
          <a:solidFill>
            <a:srgbClr val="854311"/>
          </a:solidFill>
          <a:ln w="28575">
            <a:solidFill>
              <a:srgbClr val="854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475062" y="661062"/>
            <a:ext cx="5239203" cy="2124635"/>
            <a:chOff x="3475062" y="661062"/>
            <a:chExt cx="5239203" cy="2124635"/>
          </a:xfrm>
        </p:grpSpPr>
        <p:pic>
          <p:nvPicPr>
            <p:cNvPr id="2050" name="Picture 2" descr="Thankyou GIF by Hanna | Gfycat"/>
            <p:cNvPicPr>
              <a:picLocks noChangeAspect="1" noChangeArrowheads="1" noCrop="1"/>
            </p:cNvPicPr>
            <p:nvPr/>
          </p:nvPicPr>
          <p:blipFill>
            <a:blip r:embed="rId3" cstate="print">
              <a:clrChange>
                <a:clrFrom>
                  <a:srgbClr val="EBD9B5"/>
                </a:clrFrom>
                <a:clrTo>
                  <a:srgbClr val="EBD9B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5062" y="661062"/>
              <a:ext cx="2236458" cy="2124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711520" y="1307882"/>
              <a:ext cx="30027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latin typeface="+mn-ea"/>
                </a:rPr>
                <a:t>감사합니다</a:t>
              </a:r>
              <a:r>
                <a:rPr lang="en-US" altLang="ko-KR" sz="4800" dirty="0">
                  <a:latin typeface="+mn-ea"/>
                </a:rPr>
                <a:t>!</a:t>
              </a:r>
              <a:endParaRPr lang="ko-KR" altLang="en-US" sz="4800" dirty="0">
                <a:latin typeface="+mn-ea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27305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37148 -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 smtClean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팀 </a:t>
              </a: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소개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0244" name="Picture 4" descr="관객들, 고객의, target, 팀 무료 아이콘 의 Business Management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" y="315790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BDFF53C6-80F7-4A91-A069-358A6AF6A1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80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3514458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3000" kern="0" dirty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팀원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3509468"/>
            <a:ext cx="12192000" cy="72000"/>
            <a:chOff x="0" y="5981020"/>
            <a:chExt cx="3001497" cy="891450"/>
          </a:xfrm>
          <a:effectLst>
            <a:outerShdw dist="63500" dir="5400000" algn="t" rotWithShape="0">
              <a:schemeClr val="bg1"/>
            </a:outerShdw>
          </a:effectLst>
        </p:grpSpPr>
        <p:sp>
          <p:nvSpPr>
            <p:cNvPr id="48" name="직사각형 47"/>
            <p:cNvSpPr/>
            <p:nvPr/>
          </p:nvSpPr>
          <p:spPr>
            <a:xfrm>
              <a:off x="0" y="5995490"/>
              <a:ext cx="1000499" cy="876980"/>
            </a:xfrm>
            <a:prstGeom prst="rect">
              <a:avLst/>
            </a:prstGeom>
            <a:solidFill>
              <a:srgbClr val="ACD3C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00998" y="5995490"/>
              <a:ext cx="1000499" cy="876980"/>
            </a:xfrm>
            <a:prstGeom prst="rect">
              <a:avLst/>
            </a:prstGeom>
            <a:solidFill>
              <a:srgbClr val="967D5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000499" y="5981020"/>
              <a:ext cx="1000499" cy="876980"/>
            </a:xfrm>
            <a:prstGeom prst="rect">
              <a:avLst/>
            </a:prstGeom>
            <a:solidFill>
              <a:srgbClr val="FF999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92797" y="2937132"/>
            <a:ext cx="2384785" cy="2323243"/>
            <a:chOff x="1492797" y="2937132"/>
            <a:chExt cx="2384785" cy="2323243"/>
          </a:xfrm>
        </p:grpSpPr>
        <p:sp>
          <p:nvSpPr>
            <p:cNvPr id="31" name="TextBox 30"/>
            <p:cNvSpPr txBox="1"/>
            <p:nvPr/>
          </p:nvSpPr>
          <p:spPr>
            <a:xfrm>
              <a:off x="1492797" y="4013880"/>
              <a:ext cx="2384785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프로젝트 팀장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 /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최현종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 역할 </a:t>
              </a: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총괄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웹 개발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176272" y="2937132"/>
              <a:ext cx="983735" cy="9837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22205" y="3204098"/>
              <a:ext cx="491868" cy="491866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518466" y="2943117"/>
            <a:ext cx="2260660" cy="2305466"/>
            <a:chOff x="8518466" y="2943117"/>
            <a:chExt cx="2260660" cy="2305466"/>
          </a:xfrm>
        </p:grpSpPr>
        <p:sp>
          <p:nvSpPr>
            <p:cNvPr id="30" name="TextBox 29"/>
            <p:cNvSpPr txBox="1"/>
            <p:nvPr/>
          </p:nvSpPr>
          <p:spPr>
            <a:xfrm>
              <a:off x="8518466" y="4002088"/>
              <a:ext cx="2260660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웹 개발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 김예린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 역할 </a:t>
              </a: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웹 개발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latin typeface="나눔스퀘어_ac" pitchFamily="50" charset="-127"/>
                  <a:ea typeface="나눔스퀘어_ac" pitchFamily="50" charset="-127"/>
                  <a:cs typeface="Aharoni"/>
                </a:rPr>
                <a:t>자료 조사</a:t>
              </a:r>
              <a:endParaRPr lang="ko-KR" altLang="en-US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9111938" y="2943117"/>
              <a:ext cx="983735" cy="9837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47519" y="3204098"/>
              <a:ext cx="512572" cy="51257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96000" y="2937132"/>
            <a:ext cx="2260660" cy="2328868"/>
            <a:chOff x="6096000" y="2937132"/>
            <a:chExt cx="2260660" cy="2328868"/>
          </a:xfrm>
        </p:grpSpPr>
        <p:sp>
          <p:nvSpPr>
            <p:cNvPr id="29" name="타원 28"/>
            <p:cNvSpPr/>
            <p:nvPr/>
          </p:nvSpPr>
          <p:spPr>
            <a:xfrm>
              <a:off x="6703819" y="2937132"/>
              <a:ext cx="983735" cy="9837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951093" y="3208361"/>
              <a:ext cx="489186" cy="489186"/>
            </a:xfrm>
            <a:prstGeom prst="rect">
              <a:avLst/>
            </a:prstGeom>
          </p:spPr>
        </p:pic>
        <p:sp>
          <p:nvSpPr>
            <p:cNvPr id="51" name="TextBox 29"/>
            <p:cNvSpPr txBox="1"/>
            <p:nvPr/>
          </p:nvSpPr>
          <p:spPr>
            <a:xfrm>
              <a:off x="6096000" y="4019505"/>
              <a:ext cx="2260660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빅데이터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 처리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 백재인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 역할 </a:t>
              </a: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 err="1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빅데이터</a:t>
              </a: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 처리 가공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latin typeface="나눔스퀘어_ac" pitchFamily="50" charset="-127"/>
                <a:ea typeface="나눔스퀘어_ac" pitchFamily="50" charset="-127"/>
                <a:cs typeface="Aharoni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문서 작성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35340" y="2937132"/>
            <a:ext cx="2260660" cy="2311450"/>
            <a:chOff x="3835340" y="2937132"/>
            <a:chExt cx="2260660" cy="2311450"/>
          </a:xfrm>
        </p:grpSpPr>
        <p:sp>
          <p:nvSpPr>
            <p:cNvPr id="14" name="타원 13"/>
            <p:cNvSpPr/>
            <p:nvPr/>
          </p:nvSpPr>
          <p:spPr>
            <a:xfrm>
              <a:off x="4502151" y="2937132"/>
              <a:ext cx="983735" cy="9837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39340" y="3201411"/>
              <a:ext cx="509356" cy="509356"/>
            </a:xfrm>
            <a:prstGeom prst="rect">
              <a:avLst/>
            </a:prstGeom>
          </p:spPr>
        </p:pic>
        <p:sp>
          <p:nvSpPr>
            <p:cNvPr id="52" name="TextBox 29"/>
            <p:cNvSpPr txBox="1"/>
            <p:nvPr/>
          </p:nvSpPr>
          <p:spPr>
            <a:xfrm>
              <a:off x="3835340" y="4002087"/>
              <a:ext cx="2260660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웹 개발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 </a:t>
              </a: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itchFamily="50" charset="-127"/>
                  <a:ea typeface="나눔스퀘어_ac" pitchFamily="50" charset="-127"/>
                </a:rPr>
                <a:t>정진솔</a:t>
              </a:r>
              <a:endPara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 역할 </a:t>
              </a:r>
              <a:r>
                <a:rPr lang="en-US" altLang="ko-KR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-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effectLst/>
                  <a:latin typeface="나눔스퀘어_ac" pitchFamily="50" charset="-127"/>
                  <a:ea typeface="나눔스퀘어_ac" pitchFamily="50" charset="-127"/>
                  <a:cs typeface="Aharoni"/>
                </a:rPr>
                <a:t>웹 개발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white">
                      <a:lumMod val="65000"/>
                    </a:prstClr>
                  </a:solidFill>
                  <a:latin typeface="나눔스퀘어_ac" pitchFamily="50" charset="-127"/>
                  <a:ea typeface="나눔스퀘어_ac" pitchFamily="50" charset="-127"/>
                  <a:cs typeface="Aharoni"/>
                </a:rPr>
                <a:t>문서 작성</a:t>
              </a:r>
              <a:endParaRPr lang="en-US" altLang="ko-KR" sz="1200" b="1" dirty="0">
                <a:solidFill>
                  <a:prstClr val="white">
                    <a:lumMod val="65000"/>
                  </a:prstClr>
                </a:solidFill>
                <a:effectLst/>
                <a:latin typeface="나눔스퀘어_ac" pitchFamily="50" charset="-127"/>
                <a:ea typeface="나눔스퀘어_ac" pitchFamily="50" charset="-127"/>
                <a:cs typeface="Aharoni"/>
              </a:endParaRPr>
            </a:p>
          </p:txBody>
        </p:sp>
      </p:grpSp>
      <p:pic>
        <p:nvPicPr>
          <p:cNvPr id="20" name="그림 19" descr="꽃이(가) 표시된 사진&#10;&#10;자동 생성된 설명">
            <a:extLst>
              <a:ext uri="{FF2B5EF4-FFF2-40B4-BE49-F238E27FC236}">
                <a16:creationId xmlns:a16="http://schemas.microsoft.com/office/drawing/2014/main" xmlns="" id="{25E19C0E-2700-447C-8FCC-77863BADF4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프로젝트 소개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11268" name="Picture 4" descr="마이크로소프트, 프로젝트 무료 아이콘 의 Fil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" y="33219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5E765581-5F80-4CF7-9B3C-E44EA5C93E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6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프로젝트 소개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394460" y="1187819"/>
            <a:ext cx="3970029" cy="4869461"/>
            <a:chOff x="7394460" y="1187819"/>
            <a:chExt cx="3970029" cy="4869461"/>
          </a:xfrm>
        </p:grpSpPr>
        <p:pic>
          <p:nvPicPr>
            <p:cNvPr id="1026" name="Picture 2" descr="D:\bigdata1_JaeIn\재난대피소\project\picture\Earthquake_frequency\2012-2019년 지진발생횟수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460" y="1187819"/>
              <a:ext cx="3970028" cy="238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bigdata1_JaeIn\재난대피소\project\picture\Typoon_frequency\2012-2019년 태풍발생횟수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460" y="3674987"/>
              <a:ext cx="3970029" cy="238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 descr="꽃이(가) 표시된 사진&#10;&#10;자동 생성된 설명">
            <a:extLst>
              <a:ext uri="{FF2B5EF4-FFF2-40B4-BE49-F238E27FC236}">
                <a16:creationId xmlns:a16="http://schemas.microsoft.com/office/drawing/2014/main" xmlns="" id="{0370CE80-7815-4DA2-9E6E-2CBB992DAC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811EEA75-E2AB-429A-A622-8C5D2AAE68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243018" y="2252836"/>
            <a:ext cx="7482313" cy="330897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514850"/>
            <a:ext cx="12192000" cy="1746709"/>
            <a:chOff x="0" y="4168735"/>
            <a:chExt cx="12192000" cy="1854699"/>
          </a:xfrm>
        </p:grpSpPr>
        <p:sp>
          <p:nvSpPr>
            <p:cNvPr id="14" name="직사각형 13"/>
            <p:cNvSpPr/>
            <p:nvPr/>
          </p:nvSpPr>
          <p:spPr>
            <a:xfrm>
              <a:off x="0" y="4168735"/>
              <a:ext cx="12192000" cy="1757229"/>
            </a:xfrm>
            <a:prstGeom prst="rect">
              <a:avLst/>
            </a:prstGeom>
            <a:solidFill>
              <a:srgbClr val="773C0F"/>
            </a:solidFill>
            <a:ln>
              <a:noFill/>
            </a:ln>
            <a:effectLst>
              <a:outerShdw dist="381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3000" kern="0" dirty="0">
                  <a:solidFill>
                    <a:prstClr val="white"/>
                  </a:solidFill>
                  <a:latin typeface="나눔스퀘어_ac Bold" pitchFamily="50" charset="-127"/>
                  <a:ea typeface="나눔스퀘어_ac Bold" pitchFamily="50" charset="-127"/>
                </a:rPr>
                <a:t> 시장 조사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0" y="5951434"/>
              <a:ext cx="12192000" cy="72000"/>
              <a:chOff x="0" y="5981020"/>
              <a:chExt cx="3001497" cy="891450"/>
            </a:xfrm>
            <a:effectLst>
              <a:outerShdw dist="63500" dir="5400000" algn="t" rotWithShape="0">
                <a:schemeClr val="bg1"/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0" y="5995490"/>
                <a:ext cx="1000499" cy="876980"/>
              </a:xfrm>
              <a:prstGeom prst="rect">
                <a:avLst/>
              </a:prstGeom>
              <a:solidFill>
                <a:srgbClr val="ACD3C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000998" y="5995490"/>
                <a:ext cx="1000499" cy="876980"/>
              </a:xfrm>
              <a:prstGeom prst="rect">
                <a:avLst/>
              </a:prstGeom>
              <a:solidFill>
                <a:srgbClr val="967D5F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0499" y="5981020"/>
                <a:ext cx="1000499" cy="876980"/>
              </a:xfrm>
              <a:prstGeom prst="rect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3306758"/>
            <a:ext cx="2143125" cy="2143125"/>
          </a:xfrm>
          <a:prstGeom prst="rect">
            <a:avLst/>
          </a:prstGeom>
        </p:spPr>
      </p:pic>
      <p:pic>
        <p:nvPicPr>
          <p:cNvPr id="10" name="그림 9" descr="꽃이(가) 표시된 사진&#10;&#10;자동 생성된 설명">
            <a:extLst>
              <a:ext uri="{FF2B5EF4-FFF2-40B4-BE49-F238E27FC236}">
                <a16:creationId xmlns:a16="http://schemas.microsoft.com/office/drawing/2014/main" xmlns="" id="{DC140031-9BA1-4CF7-A9B0-1D1A86DFAC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-1"/>
            <a:ext cx="2301160" cy="1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89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773C0F"/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스퀘어_ac Bold" pitchFamily="50" charset="-127"/>
                <a:ea typeface="나눔스퀘어_ac Bold" pitchFamily="50" charset="-127"/>
              </a:rPr>
              <a:t>시장 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937" y="1111250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1.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스퀘어_ac" pitchFamily="50" charset="-127"/>
                <a:ea typeface="나눔스퀘어_ac" pitchFamily="50" charset="-127"/>
                <a:cs typeface="맑은 고딕"/>
              </a:rPr>
              <a:t> 관련 서비스</a:t>
            </a:r>
          </a:p>
        </p:txBody>
      </p:sp>
      <p:pic>
        <p:nvPicPr>
          <p:cNvPr id="7" name="그림 6" descr="꽃이(가) 표시된 사진&#10;&#10;자동 생성된 설명">
            <a:extLst>
              <a:ext uri="{FF2B5EF4-FFF2-40B4-BE49-F238E27FC236}">
                <a16:creationId xmlns:a16="http://schemas.microsoft.com/office/drawing/2014/main" xmlns="" id="{BAA14BBC-6789-488F-87B0-69D1FB5CE3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28083"/>
          <a:stretch/>
        </p:blipFill>
        <p:spPr>
          <a:xfrm>
            <a:off x="9981967" y="5852304"/>
            <a:ext cx="2301160" cy="101766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98754" y="2330587"/>
            <a:ext cx="10533792" cy="3279614"/>
            <a:chOff x="598754" y="2330587"/>
            <a:chExt cx="10533792" cy="3279614"/>
          </a:xfrm>
        </p:grpSpPr>
        <p:pic>
          <p:nvPicPr>
            <p:cNvPr id="29" name="그림 28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8754" y="2487159"/>
              <a:ext cx="4204255" cy="674367"/>
            </a:xfrm>
            <a:prstGeom prst="rect">
              <a:avLst/>
            </a:prstGeom>
          </p:spPr>
        </p:pic>
        <p:pic>
          <p:nvPicPr>
            <p:cNvPr id="30" name="그림 29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04869" y="3831002"/>
              <a:ext cx="1736657" cy="49969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744" y="4848095"/>
              <a:ext cx="2591162" cy="7621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437" y="3217523"/>
              <a:ext cx="2572109" cy="48584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140" y="2330587"/>
              <a:ext cx="2514710" cy="49375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651" y="3831002"/>
              <a:ext cx="2781688" cy="76210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510" y="4952884"/>
              <a:ext cx="2648320" cy="65731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스퀘어_ac"/>
        <a:cs typeface=""/>
      </a:majorFont>
      <a:minorFont>
        <a:latin typeface="맑은 고딕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1328</Words>
  <Application>Microsoft Office PowerPoint</Application>
  <PresentationFormat>사용자 지정</PresentationFormat>
  <Paragraphs>342</Paragraphs>
  <Slides>31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ezen</cp:lastModifiedBy>
  <cp:revision>214</cp:revision>
  <dcterms:created xsi:type="dcterms:W3CDTF">2019-06-25T04:22:36Z</dcterms:created>
  <dcterms:modified xsi:type="dcterms:W3CDTF">2020-06-01T06:18:20Z</dcterms:modified>
  <cp:version/>
</cp:coreProperties>
</file>